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4"/>
  </p:notesMasterIdLst>
  <p:sldIdLst>
    <p:sldId id="256" r:id="rId2"/>
    <p:sldId id="267" r:id="rId3"/>
    <p:sldId id="268" r:id="rId4"/>
    <p:sldId id="257" r:id="rId5"/>
    <p:sldId id="316" r:id="rId6"/>
    <p:sldId id="317" r:id="rId7"/>
    <p:sldId id="471" r:id="rId8"/>
    <p:sldId id="470" r:id="rId9"/>
    <p:sldId id="620" r:id="rId10"/>
    <p:sldId id="303" r:id="rId11"/>
    <p:sldId id="318" r:id="rId12"/>
    <p:sldId id="314" r:id="rId13"/>
    <p:sldId id="322" r:id="rId14"/>
    <p:sldId id="460" r:id="rId15"/>
    <p:sldId id="461" r:id="rId16"/>
    <p:sldId id="464" r:id="rId17"/>
    <p:sldId id="465" r:id="rId18"/>
    <p:sldId id="323" r:id="rId19"/>
    <p:sldId id="463" r:id="rId20"/>
    <p:sldId id="466" r:id="rId21"/>
    <p:sldId id="462" r:id="rId22"/>
    <p:sldId id="324" r:id="rId23"/>
    <p:sldId id="468" r:id="rId24"/>
    <p:sldId id="467" r:id="rId25"/>
    <p:sldId id="469" r:id="rId26"/>
    <p:sldId id="300" r:id="rId27"/>
    <p:sldId id="315" r:id="rId28"/>
    <p:sldId id="320" r:id="rId29"/>
    <p:sldId id="319" r:id="rId30"/>
    <p:sldId id="312" r:id="rId31"/>
    <p:sldId id="321" r:id="rId32"/>
    <p:sldId id="269" r:id="rId33"/>
    <p:sldId id="326" r:id="rId34"/>
    <p:sldId id="398" r:id="rId35"/>
    <p:sldId id="327" r:id="rId36"/>
    <p:sldId id="328" r:id="rId37"/>
    <p:sldId id="276" r:id="rId38"/>
    <p:sldId id="279" r:id="rId39"/>
    <p:sldId id="278" r:id="rId40"/>
    <p:sldId id="280" r:id="rId41"/>
    <p:sldId id="330" r:id="rId42"/>
    <p:sldId id="281" r:id="rId43"/>
    <p:sldId id="283" r:id="rId44"/>
    <p:sldId id="284" r:id="rId45"/>
    <p:sldId id="331" r:id="rId46"/>
    <p:sldId id="347" r:id="rId47"/>
    <p:sldId id="348" r:id="rId48"/>
    <p:sldId id="285" r:id="rId49"/>
    <p:sldId id="397" r:id="rId50"/>
    <p:sldId id="713" r:id="rId51"/>
    <p:sldId id="399" r:id="rId52"/>
    <p:sldId id="332" r:id="rId53"/>
    <p:sldId id="333" r:id="rId54"/>
    <p:sldId id="294" r:id="rId55"/>
    <p:sldId id="451" r:id="rId56"/>
    <p:sldId id="452" r:id="rId57"/>
    <p:sldId id="453" r:id="rId58"/>
    <p:sldId id="454" r:id="rId59"/>
    <p:sldId id="334" r:id="rId60"/>
    <p:sldId id="306" r:id="rId61"/>
    <p:sldId id="311" r:id="rId62"/>
    <p:sldId id="307" r:id="rId63"/>
    <p:sldId id="295" r:id="rId64"/>
    <p:sldId id="299" r:id="rId65"/>
    <p:sldId id="297" r:id="rId66"/>
    <p:sldId id="304" r:id="rId67"/>
    <p:sldId id="305" r:id="rId68"/>
    <p:sldId id="302" r:id="rId69"/>
    <p:sldId id="586" r:id="rId70"/>
    <p:sldId id="298" r:id="rId71"/>
    <p:sldId id="587" r:id="rId72"/>
    <p:sldId id="301" r:id="rId73"/>
    <p:sldId id="588" r:id="rId74"/>
    <p:sldId id="296" r:id="rId75"/>
    <p:sldId id="589" r:id="rId76"/>
    <p:sldId id="559" r:id="rId77"/>
    <p:sldId id="308" r:id="rId78"/>
    <p:sldId id="585" r:id="rId79"/>
    <p:sldId id="309" r:id="rId80"/>
    <p:sldId id="310" r:id="rId81"/>
    <p:sldId id="270" r:id="rId82"/>
    <p:sldId id="336" r:id="rId83"/>
    <p:sldId id="346" r:id="rId84"/>
    <p:sldId id="337" r:id="rId85"/>
    <p:sldId id="339" r:id="rId86"/>
    <p:sldId id="338" r:id="rId87"/>
    <p:sldId id="340" r:id="rId88"/>
    <p:sldId id="400" r:id="rId89"/>
    <p:sldId id="343" r:id="rId90"/>
    <p:sldId id="342" r:id="rId91"/>
    <p:sldId id="341" r:id="rId92"/>
    <p:sldId id="472" r:id="rId93"/>
    <p:sldId id="473" r:id="rId94"/>
    <p:sldId id="474" r:id="rId95"/>
    <p:sldId id="475" r:id="rId96"/>
    <p:sldId id="476" r:id="rId97"/>
    <p:sldId id="344" r:id="rId98"/>
    <p:sldId id="345" r:id="rId99"/>
    <p:sldId id="271" r:id="rId100"/>
    <p:sldId id="259" r:id="rId101"/>
    <p:sldId id="396" r:id="rId102"/>
    <p:sldId id="264" r:id="rId103"/>
  </p:sldIdLst>
  <p:sldSz cx="12192000" cy="6858000"/>
  <p:notesSz cx="6858000" cy="9144000"/>
  <p:embeddedFontLst>
    <p:embeddedFont>
      <p:font typeface="微软雅黑" panose="020B0503020204020204" pitchFamily="34" charset="-122"/>
      <p:regular r:id="rId105"/>
      <p:bold r:id="rId106"/>
    </p:embeddedFont>
    <p:embeddedFont>
      <p:font typeface="Calibri" panose="020F0502020204030204" pitchFamily="34" charset="0"/>
      <p:regular r:id="rId107"/>
      <p:bold r:id="rId108"/>
      <p:italic r:id="rId109"/>
      <p:boldItalic r:id="rId110"/>
    </p:embeddedFont>
    <p:embeddedFont>
      <p:font typeface="幼圆" panose="02010509060101010101" pitchFamily="49" charset="-122"/>
      <p:regular r:id="rId111"/>
    </p:embeddedFont>
    <p:embeddedFont>
      <p:font typeface="等线" panose="02010600030101010101" pitchFamily="2" charset="-122"/>
      <p:regular r:id="rId112"/>
      <p:bold r:id="rId113"/>
    </p:embeddedFont>
    <p:embeddedFont>
      <p:font typeface="Impact" panose="020B0806030902050204" pitchFamily="34" charset="0"/>
      <p:regular r:id="rId114"/>
    </p:embeddedFont>
    <p:embeddedFont>
      <p:font typeface="Gungsuh" panose="02010600030101010101" charset="-127"/>
      <p:regular r:id="rId115"/>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4660"/>
  </p:normalViewPr>
  <p:slideViewPr>
    <p:cSldViewPr>
      <p:cViewPr varScale="1">
        <p:scale>
          <a:sx n="83" d="100"/>
          <a:sy n="83" d="100"/>
        </p:scale>
        <p:origin x="720"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9.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0.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4.png"/><Relationship Id="rId7" Type="http://schemas.openxmlformats.org/officeDocument/2006/relationships/image" Target="../media/image57.jpe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56.jpeg"/><Relationship Id="rId5"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9.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633470" y="2522855"/>
            <a:ext cx="7127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2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需求工程项目收尾评审</a:t>
            </a:r>
            <a:endParaRPr lang="zh-CN" altLang="en-US" sz="2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
        <p:nvSpPr>
          <p:cNvPr id="2" name="文本框 1"/>
          <p:cNvSpPr txBox="1"/>
          <p:nvPr/>
        </p:nvSpPr>
        <p:spPr>
          <a:xfrm>
            <a:off x="4358005" y="1490345"/>
            <a:ext cx="5806440" cy="706755"/>
          </a:xfrm>
          <a:prstGeom prst="rect">
            <a:avLst/>
          </a:prstGeom>
          <a:noFill/>
        </p:spPr>
        <p:txBody>
          <a:bodyPr wrap="square" rtlCol="0">
            <a:spAutoFit/>
          </a:bodyPr>
          <a:lstStyle/>
          <a:p>
            <a:r>
              <a:rPr lang="zh-CN" altLang="en-US" sz="4000">
                <a:solidFill>
                  <a:schemeClr val="tx1"/>
                </a:solidFill>
                <a:effectLst>
                  <a:outerShdw blurRad="38100" dist="19050" dir="2700000" algn="tl" rotWithShape="0">
                    <a:schemeClr val="dk1">
                      <a:alpha val="40000"/>
                    </a:schemeClr>
                  </a:outerShdw>
                </a:effectLst>
              </a:rPr>
              <a:t>基于项目的案例教学系统</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需求工程项目计划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a:t>
            </a: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369695" y="1998345"/>
            <a:ext cx="9451975" cy="5077460"/>
          </a:xfrm>
          <a:prstGeom prst="rect">
            <a:avLst/>
          </a:prstGeom>
          <a:noFill/>
        </p:spPr>
        <p:txBody>
          <a:bodyPr wrap="square" rtlCol="0">
            <a:spAutoFit/>
          </a:bodyPr>
          <a:lstStyle/>
          <a:p>
            <a:pPr eaLnBrk="1" hangingPunct="1"/>
            <a:r>
              <a:rPr lang="zh-CN" altLang="en-US" sz="2400" dirty="0"/>
              <a:t>【</a:t>
            </a:r>
            <a:r>
              <a:rPr lang="en-US" altLang="zh-CN" sz="2400" dirty="0"/>
              <a:t>1</a:t>
            </a:r>
            <a:r>
              <a:rPr lang="zh-CN" altLang="en-US" sz="2400" dirty="0"/>
              <a:t>】</a:t>
            </a:r>
            <a:r>
              <a:rPr lang="en-US" altLang="zh-CN" sz="2400" dirty="0">
                <a:sym typeface="+mn-ea"/>
              </a:rPr>
              <a:t>Grady, </a:t>
            </a:r>
            <a:r>
              <a:rPr lang="en-US" altLang="zh-CN" sz="2400" dirty="0" err="1">
                <a:sym typeface="+mn-ea"/>
              </a:rPr>
              <a:t>Booch</a:t>
            </a:r>
            <a:r>
              <a:rPr lang="en-US" altLang="zh-CN" sz="2400" dirty="0">
                <a:sym typeface="+mn-ea"/>
              </a:rPr>
              <a:t>, James, Rumbaugh, Ivar, Jacobson. UML</a:t>
            </a:r>
            <a:r>
              <a:rPr lang="zh-CN" altLang="en-US" sz="2400" dirty="0">
                <a:sym typeface="+mn-ea"/>
              </a:rPr>
              <a:t>用户指南</a:t>
            </a:r>
            <a:r>
              <a:rPr lang="en-US" altLang="zh-CN" sz="2400" dirty="0">
                <a:sym typeface="+mn-ea"/>
              </a:rPr>
              <a:t>[M]. </a:t>
            </a:r>
            <a:r>
              <a:rPr lang="zh-CN" altLang="en-US" sz="2400" dirty="0">
                <a:sym typeface="+mn-ea"/>
              </a:rPr>
              <a:t>北京市丰台区成寿寺路</a:t>
            </a:r>
            <a:r>
              <a:rPr lang="en-US" altLang="zh-CN" sz="2400" dirty="0">
                <a:sym typeface="+mn-ea"/>
              </a:rPr>
              <a:t>11</a:t>
            </a:r>
            <a:r>
              <a:rPr lang="zh-CN" altLang="en-US" sz="2400" dirty="0">
                <a:sym typeface="+mn-ea"/>
              </a:rPr>
              <a:t>号</a:t>
            </a:r>
            <a:r>
              <a:rPr lang="en-US" altLang="zh-CN" sz="2400" dirty="0">
                <a:sym typeface="+mn-ea"/>
              </a:rPr>
              <a:t>:</a:t>
            </a:r>
            <a:r>
              <a:rPr lang="zh-CN" altLang="en-US" sz="2400" dirty="0">
                <a:sym typeface="+mn-ea"/>
              </a:rPr>
              <a:t>人民邮电出版社</a:t>
            </a:r>
            <a:r>
              <a:rPr lang="en-US" altLang="zh-CN" sz="2400" dirty="0">
                <a:sym typeface="+mn-ea"/>
              </a:rPr>
              <a:t>, 2017. 2-31</a:t>
            </a:r>
            <a:endParaRPr lang="en-US" altLang="zh-CN" sz="2400" dirty="0">
              <a:latin typeface="Arial" panose="020B0604020202020204" pitchFamily="34" charset="0"/>
            </a:endParaRPr>
          </a:p>
          <a:p>
            <a:pPr eaLnBrk="1" hangingPunct="1"/>
            <a:endParaRPr lang="en-US" altLang="zh-CN" sz="2400" dirty="0">
              <a:latin typeface="Arial" panose="020B0604020202020204" pitchFamily="34" charset="0"/>
            </a:endParaRPr>
          </a:p>
          <a:p>
            <a:pPr eaLnBrk="1" hangingPunct="1"/>
            <a:r>
              <a:rPr lang="zh-CN" altLang="en-US" sz="2400" dirty="0">
                <a:sym typeface="+mn-ea"/>
              </a:rPr>
              <a:t>【</a:t>
            </a:r>
            <a:r>
              <a:rPr lang="en-US" altLang="zh-CN" sz="2400" dirty="0">
                <a:sym typeface="+mn-ea"/>
              </a:rPr>
              <a:t>2</a:t>
            </a:r>
            <a:r>
              <a:rPr lang="zh-CN" altLang="en-US" sz="2400" dirty="0">
                <a:sym typeface="+mn-ea"/>
              </a:rPr>
              <a:t>】杨弘平</a:t>
            </a:r>
            <a:r>
              <a:rPr lang="en-US" altLang="zh-CN" sz="2400" dirty="0">
                <a:sym typeface="+mn-ea"/>
              </a:rPr>
              <a:t>. UML2</a:t>
            </a:r>
            <a:r>
              <a:rPr lang="zh-CN" altLang="en-US" sz="2400" dirty="0">
                <a:sym typeface="+mn-ea"/>
              </a:rPr>
              <a:t>基础、建模与设计教程 </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a:t>
            </a:r>
            <a:r>
              <a:rPr lang="zh-CN" altLang="en-US" sz="2400" dirty="0"/>
              <a:t> </a:t>
            </a:r>
          </a:p>
          <a:p>
            <a:pPr eaLnBrk="1" hangingPunct="1"/>
            <a:endParaRPr lang="zh-CN" altLang="en-US" sz="2400" dirty="0"/>
          </a:p>
          <a:p>
            <a:pPr eaLnBrk="1" hangingPunct="1"/>
            <a:r>
              <a:rPr lang="zh-CN" altLang="en-US" sz="2400" dirty="0"/>
              <a:t>【</a:t>
            </a:r>
            <a:r>
              <a:rPr lang="en-US" altLang="zh-CN" sz="2400" dirty="0"/>
              <a:t>3</a:t>
            </a:r>
            <a:r>
              <a:rPr lang="zh-CN" altLang="en-US" sz="2400" dirty="0"/>
              <a:t>】</a:t>
            </a:r>
            <a:r>
              <a:rPr lang="en-US" altLang="zh-CN" sz="2400" dirty="0">
                <a:sym typeface="+mn-ea"/>
              </a:rPr>
              <a:t>Karl </a:t>
            </a:r>
            <a:r>
              <a:rPr lang="en-US" altLang="zh-CN" sz="2400" dirty="0" err="1">
                <a:sym typeface="+mn-ea"/>
              </a:rPr>
              <a:t>Wiegers</a:t>
            </a:r>
            <a:r>
              <a:rPr lang="en-US" altLang="zh-CN" sz="2400" dirty="0">
                <a:sym typeface="+mn-ea"/>
              </a:rPr>
              <a:t>. </a:t>
            </a:r>
            <a:r>
              <a:rPr lang="zh-CN" altLang="en-US" sz="2400" dirty="0">
                <a:sym typeface="+mn-ea"/>
              </a:rPr>
              <a:t>软件需求（第三版）</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 </a:t>
            </a:r>
          </a:p>
          <a:p>
            <a:pPr eaLnBrk="1" hangingPunct="1"/>
            <a:endParaRPr lang="en-US" altLang="zh-CN" sz="2400" dirty="0">
              <a:sym typeface="+mn-ea"/>
            </a:endParaRPr>
          </a:p>
          <a:p>
            <a:pPr eaLnBrk="1" hangingPunct="1"/>
            <a:r>
              <a:rPr lang="zh-CN" altLang="en-US" sz="2400" dirty="0">
                <a:sym typeface="+mn-ea"/>
              </a:rPr>
              <a:t>【</a:t>
            </a:r>
            <a:r>
              <a:rPr lang="en-US" altLang="zh-CN" sz="2400" dirty="0">
                <a:sym typeface="+mn-ea"/>
              </a:rPr>
              <a:t>4</a:t>
            </a:r>
            <a:r>
              <a:rPr lang="zh-CN" altLang="en-US" sz="2400" dirty="0">
                <a:sym typeface="+mn-ea"/>
              </a:rPr>
              <a:t>】凯西 施瓦贝尔</a:t>
            </a:r>
            <a:r>
              <a:rPr lang="en-US" altLang="zh-CN" sz="2400" dirty="0">
                <a:sym typeface="+mn-ea"/>
              </a:rPr>
              <a:t>. IT</a:t>
            </a:r>
            <a:r>
              <a:rPr lang="zh-CN" altLang="en-US" sz="2400" dirty="0">
                <a:sym typeface="+mn-ea"/>
              </a:rPr>
              <a:t>项目管理</a:t>
            </a:r>
            <a:r>
              <a:rPr lang="en-US" altLang="zh-CN" sz="2400" dirty="0">
                <a:sym typeface="+mn-ea"/>
              </a:rPr>
              <a:t>[M]. </a:t>
            </a:r>
            <a:r>
              <a:rPr lang="zh-CN" altLang="en-US" sz="2400" dirty="0">
                <a:sym typeface="+mn-ea"/>
              </a:rPr>
              <a:t>北京市西城区成寿寺路</a:t>
            </a:r>
            <a:r>
              <a:rPr lang="en-US" altLang="zh-CN" sz="2400" dirty="0">
                <a:sym typeface="+mn-ea"/>
              </a:rPr>
              <a:t>11</a:t>
            </a:r>
            <a:r>
              <a:rPr lang="zh-CN" altLang="en-US" sz="2400" dirty="0">
                <a:sym typeface="+mn-ea"/>
              </a:rPr>
              <a:t>号</a:t>
            </a:r>
            <a:r>
              <a:rPr lang="en-US" altLang="zh-CN" sz="2400" dirty="0">
                <a:sym typeface="+mn-ea"/>
              </a:rPr>
              <a:t>: </a:t>
            </a:r>
            <a:r>
              <a:rPr lang="zh-CN" altLang="en-US" sz="2400" dirty="0">
                <a:sym typeface="+mn-ea"/>
              </a:rPr>
              <a:t>人民邮电出版社</a:t>
            </a:r>
            <a:r>
              <a:rPr lang="en-US" altLang="zh-CN" sz="2400" dirty="0">
                <a:sym typeface="+mn-ea"/>
              </a:rPr>
              <a:t>, 2017. 2-31</a:t>
            </a:r>
            <a:endParaRPr lang="zh-CN" altLang="en-US" sz="2400" dirty="0"/>
          </a:p>
          <a:p>
            <a:endParaRPr lang="zh-CN" altLang="en-US" sz="2400" dirty="0"/>
          </a:p>
          <a:p>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II</a:t>
            </a: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88622"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项目范围子计划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0" name="图片 9" descr="137845260828983811"/>
          <p:cNvPicPr/>
          <p:nvPr/>
        </p:nvPicPr>
        <p:blipFill>
          <a:blip r:embed="rId2"/>
          <a:stretch>
            <a:fillRect/>
          </a:stretch>
        </p:blipFill>
        <p:spPr>
          <a:xfrm>
            <a:off x="2063665" y="1196815"/>
            <a:ext cx="9576798" cy="53278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1" name="图片 10" descr="454716977698119069"/>
          <p:cNvPicPr/>
          <p:nvPr/>
        </p:nvPicPr>
        <p:blipFill>
          <a:blip r:embed="rId2"/>
          <a:stretch>
            <a:fillRect/>
          </a:stretch>
        </p:blipFill>
        <p:spPr>
          <a:xfrm>
            <a:off x="2495700" y="1339849"/>
            <a:ext cx="8568714" cy="51530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351088" y="1339850"/>
            <a:ext cx="7470645" cy="520706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6958714" y="1124808"/>
            <a:ext cx="5403048" cy="5243014"/>
          </a:xfrm>
          <a:prstGeom prst="rect">
            <a:avLst/>
          </a:prstGeom>
        </p:spPr>
      </p:pic>
      <p:pic>
        <p:nvPicPr>
          <p:cNvPr id="3" name="图片 2"/>
          <p:cNvPicPr>
            <a:picLocks noChangeAspect="1"/>
          </p:cNvPicPr>
          <p:nvPr/>
        </p:nvPicPr>
        <p:blipFill>
          <a:blip r:embed="rId3"/>
          <a:stretch>
            <a:fillRect/>
          </a:stretch>
        </p:blipFill>
        <p:spPr>
          <a:xfrm>
            <a:off x="1271598" y="1524148"/>
            <a:ext cx="5544462" cy="500047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2"/>
          <a:stretch>
            <a:fillRect/>
          </a:stretch>
        </p:blipFill>
        <p:spPr>
          <a:xfrm>
            <a:off x="191508" y="1657526"/>
            <a:ext cx="6462320" cy="4618120"/>
          </a:xfrm>
          <a:prstGeom prst="rect">
            <a:avLst/>
          </a:prstGeom>
        </p:spPr>
      </p:pic>
      <p:pic>
        <p:nvPicPr>
          <p:cNvPr id="5" name="图片 4"/>
          <p:cNvPicPr>
            <a:picLocks noChangeAspect="1"/>
          </p:cNvPicPr>
          <p:nvPr/>
        </p:nvPicPr>
        <p:blipFill>
          <a:blip r:embed="rId3"/>
          <a:stretch>
            <a:fillRect/>
          </a:stretch>
        </p:blipFill>
        <p:spPr>
          <a:xfrm>
            <a:off x="6384024" y="1339851"/>
            <a:ext cx="5688688" cy="493579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时间</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管理子计划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855730" y="2017957"/>
            <a:ext cx="6157494" cy="260626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855730" y="1700856"/>
            <a:ext cx="6348010" cy="39246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19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需求获取与开发</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510479" y="1424766"/>
            <a:ext cx="7171041" cy="400846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项目成本子计划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377117" y="1432603"/>
            <a:ext cx="6095081" cy="512086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项目采购子计划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1919288" y="2006600"/>
            <a:ext cx="7522657" cy="287124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项目质量子计划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2"/>
          <a:stretch>
            <a:fillRect/>
          </a:stretch>
        </p:blipFill>
        <p:spPr>
          <a:xfrm>
            <a:off x="983574" y="1339850"/>
            <a:ext cx="4813621" cy="5050567"/>
          </a:xfrm>
          <a:prstGeom prst="rect">
            <a:avLst/>
          </a:prstGeom>
        </p:spPr>
      </p:pic>
      <p:pic>
        <p:nvPicPr>
          <p:cNvPr id="2" name="图片 1"/>
          <p:cNvPicPr>
            <a:picLocks noChangeAspect="1"/>
          </p:cNvPicPr>
          <p:nvPr/>
        </p:nvPicPr>
        <p:blipFill>
          <a:blip r:embed="rId3"/>
          <a:stretch>
            <a:fillRect/>
          </a:stretch>
        </p:blipFill>
        <p:spPr>
          <a:xfrm>
            <a:off x="5758244" y="2353877"/>
            <a:ext cx="5860288" cy="2545301"/>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335520" y="1772862"/>
            <a:ext cx="6302286" cy="3711262"/>
          </a:xfrm>
          <a:prstGeom prst="rect">
            <a:avLst/>
          </a:prstGeom>
        </p:spPr>
      </p:pic>
      <p:pic>
        <p:nvPicPr>
          <p:cNvPr id="11" name="图片 10" descr="296503978750139473"/>
          <p:cNvPicPr/>
          <p:nvPr/>
        </p:nvPicPr>
        <p:blipFill>
          <a:blip r:embed="rId3"/>
          <a:stretch>
            <a:fillRect/>
          </a:stretch>
        </p:blipFill>
        <p:spPr>
          <a:xfrm>
            <a:off x="6551930" y="1138555"/>
            <a:ext cx="5640070" cy="1736090"/>
          </a:xfrm>
          <a:prstGeom prst="rect">
            <a:avLst/>
          </a:prstGeom>
        </p:spPr>
      </p:pic>
      <p:pic>
        <p:nvPicPr>
          <p:cNvPr id="12" name="图片 11" descr="883315462159027712"/>
          <p:cNvPicPr/>
          <p:nvPr/>
        </p:nvPicPr>
        <p:blipFill>
          <a:blip r:embed="rId4"/>
          <a:stretch>
            <a:fillRect/>
          </a:stretch>
        </p:blipFill>
        <p:spPr>
          <a:xfrm>
            <a:off x="6360795" y="3244753"/>
            <a:ext cx="5831205" cy="225996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918184" y="1638145"/>
            <a:ext cx="6355631" cy="358171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2"/>
          <a:stretch>
            <a:fillRect/>
          </a:stretch>
        </p:blipFill>
        <p:spPr>
          <a:xfrm>
            <a:off x="6168006" y="1916874"/>
            <a:ext cx="5615298" cy="4364295"/>
          </a:xfrm>
          <a:prstGeom prst="rect">
            <a:avLst/>
          </a:prstGeom>
        </p:spPr>
      </p:pic>
      <p:pic>
        <p:nvPicPr>
          <p:cNvPr id="9" name="图片 8"/>
          <p:cNvPicPr>
            <a:picLocks noChangeAspect="1"/>
          </p:cNvPicPr>
          <p:nvPr/>
        </p:nvPicPr>
        <p:blipFill>
          <a:blip r:embed="rId3"/>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需求获取与开发</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业务机遇</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776730" y="1793875"/>
            <a:ext cx="8960485" cy="3999865"/>
          </a:xfrm>
          <a:prstGeom prst="rect">
            <a:avLst/>
          </a:prstGeom>
          <a:noFill/>
          <a:ln w="9525">
            <a:noFill/>
          </a:ln>
        </p:spPr>
        <p:txBody>
          <a:bodyPr wrap="square">
            <a:spAutoFit/>
          </a:bodyPr>
          <a:lstStyle/>
          <a:p>
            <a:pPr marL="0" indent="266700"/>
            <a:r>
              <a:rPr lang="en-US" altLang="zh-CN" sz="1800" b="0">
                <a:latin typeface="宋体" panose="02010600030101010101" pitchFamily="2" charset="-122"/>
                <a:ea typeface="宋体" panose="02010600030101010101" pitchFamily="2" charset="-122"/>
                <a:cs typeface="宋体" panose="02010600030101010101" pitchFamily="2" charset="-122"/>
              </a:rPr>
              <a:t>    </a:t>
            </a:r>
            <a:r>
              <a:rPr lang="zh-CN" altLang="en-US" sz="18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统的特点主要是能够给学生提供多元化的学习方法，如动画、</a:t>
            </a:r>
            <a:r>
              <a:rPr lang="en-US" altLang="zh-CN" sz="1800" b="0">
                <a:latin typeface="宋体" panose="02010600030101010101" pitchFamily="2" charset="-122"/>
                <a:ea typeface="宋体" panose="02010600030101010101" pitchFamily="2" charset="-122"/>
                <a:cs typeface="宋体" panose="02010600030101010101" pitchFamily="2" charset="-122"/>
              </a:rPr>
              <a:t>PPT</a:t>
            </a:r>
            <a:r>
              <a:rPr lang="zh-CN" altLang="en-US" sz="1800" b="0">
                <a:latin typeface="宋体" panose="02010600030101010101" pitchFamily="2" charset="-122"/>
                <a:ea typeface="宋体" panose="02010600030101010101" pitchFamily="2" charset="-122"/>
                <a:cs typeface="宋体" panose="02010600030101010101" pitchFamily="2" charset="-122"/>
              </a:rPr>
              <a:t>、视频、录音</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等等，让学生的学习寓教于乐。然而，</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a:t>
            </a: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学科的教学无能为力</a:t>
            </a:r>
            <a:r>
              <a:rPr lang="zh-CN" altLang="en-US" sz="1800" b="0">
                <a:latin typeface="宋体" panose="02010600030101010101" pitchFamily="2" charset="-122"/>
                <a:ea typeface="宋体" panose="02010600030101010101" pitchFamily="2" charset="-122"/>
                <a:cs typeface="宋体" panose="02010600030101010101" pitchFamily="2" charset="-122"/>
              </a:rPr>
              <a:t>。</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我们思考这样一个问题，是否能够建立这样一种学习系统，它</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Learning-</a:t>
            </a:r>
          </a:p>
          <a:p>
            <a:pPr marL="0" indent="266700"/>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by- doing</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 互联网</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作为载体，融合案例教学法、项目教学</a:t>
            </a: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法以及问题导向型学习法各种优点的学习系统</a:t>
            </a:r>
            <a:r>
              <a:rPr lang="zh-CN" altLang="en-US" sz="1800" b="0">
                <a:latin typeface="宋体" panose="02010600030101010101" pitchFamily="2" charset="-122"/>
                <a:ea typeface="宋体" panose="02010600030101010101" pitchFamily="2" charset="-122"/>
                <a:cs typeface="宋体" panose="02010600030101010101" pitchFamily="2" charset="-122"/>
              </a:rPr>
              <a:t>。在这个过程中，如何表示案例</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是一个最大的难点。通过对工程类案例的观察和总结，我们发现，工程类案例尽</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管有多种描述和表示的方法，但是有一个</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最大的共同点，那便是项目的结构性特征</a:t>
            </a:r>
            <a:r>
              <a:rPr lang="zh-CN" altLang="en-US" sz="1800" b="0">
                <a:latin typeface="宋体" panose="02010600030101010101" pitchFamily="2" charset="-122"/>
                <a:ea typeface="宋体" panose="02010600030101010101" pitchFamily="2" charset="-122"/>
                <a:cs typeface="宋体" panose="02010600030101010101" pitchFamily="2" charset="-122"/>
              </a:rPr>
              <a:t>。</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从这个基本点出发，我们提出</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a:t>
            </a: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化案例的还原，从而最终达到学生再次实践项目的效果。</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2000" b="0">
                <a:latin typeface="宋体" panose="02010600030101010101" pitchFamily="2" charset="-122"/>
                <a:ea typeface="宋体" panose="02010600030101010101" pitchFamily="2" charset="-122"/>
                <a:cs typeface="宋体" panose="02010600030101010101" pitchFamily="2" charset="-122"/>
              </a:rPr>
              <a:t> </a:t>
            </a:r>
            <a:endParaRPr lang="zh-CN" altLang="en-US" sz="20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495" y="1221105"/>
            <a:ext cx="7098665" cy="474535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指导者用户代表、客户代表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非项目</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项目相关学习者用户代表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2"/>
          <a:stretch>
            <a:fillRect/>
          </a:stretch>
        </p:blipFill>
        <p:spPr>
          <a:xfrm>
            <a:off x="119502" y="1556844"/>
            <a:ext cx="11733702" cy="493819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941388" y="1586189"/>
            <a:ext cx="10512876" cy="506811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p>
        </p:txBody>
      </p:sp>
      <p:pic>
        <p:nvPicPr>
          <p:cNvPr id="4" name="图片 3"/>
          <p:cNvPicPr>
            <a:picLocks noChangeAspect="1"/>
          </p:cNvPicPr>
          <p:nvPr/>
        </p:nvPicPr>
        <p:blipFill>
          <a:blip r:embed="rId2"/>
          <a:stretch>
            <a:fillRect/>
          </a:stretch>
        </p:blipFill>
        <p:spPr>
          <a:xfrm>
            <a:off x="6409690" y="374650"/>
            <a:ext cx="4737100" cy="6255385"/>
          </a:xfrm>
          <a:prstGeom prst="rect">
            <a:avLst/>
          </a:prstGeom>
        </p:spPr>
      </p:pic>
      <p:pic>
        <p:nvPicPr>
          <p:cNvPr id="5" name="图片 4"/>
          <p:cNvPicPr>
            <a:picLocks noChangeAspect="1"/>
          </p:cNvPicPr>
          <p:nvPr/>
        </p:nvPicPr>
        <p:blipFill>
          <a:blip r:embed="rId3"/>
          <a:stretch>
            <a:fillRect/>
          </a:stretch>
        </p:blipFill>
        <p:spPr>
          <a:xfrm>
            <a:off x="209550" y="1533525"/>
            <a:ext cx="6436995" cy="2727960"/>
          </a:xfrm>
          <a:prstGeom prst="rect">
            <a:avLst/>
          </a:prstGeom>
        </p:spPr>
      </p:pic>
      <p:sp>
        <p:nvSpPr>
          <p:cNvPr id="7" name="文本框 6"/>
          <p:cNvSpPr txBox="1"/>
          <p:nvPr/>
        </p:nvSpPr>
        <p:spPr>
          <a:xfrm>
            <a:off x="2094230" y="4792980"/>
            <a:ext cx="2947035" cy="521970"/>
          </a:xfrm>
          <a:prstGeom prst="rect">
            <a:avLst/>
          </a:prstGeom>
          <a:noFill/>
        </p:spPr>
        <p:txBody>
          <a:bodyPr wrap="square" rtlCol="0">
            <a:spAutoFit/>
          </a:bodyPr>
          <a:lstStyle/>
          <a:p>
            <a:r>
              <a:rPr lang="en-US" altLang="zh-CN" sz="2800"/>
              <a:t>Ctrl+</a:t>
            </a:r>
            <a:r>
              <a:rPr lang="zh-CN" altLang="en-US" sz="2800"/>
              <a:t>单击跳转</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p>
        </p:txBody>
      </p:sp>
      <p:sp>
        <p:nvSpPr>
          <p:cNvPr id="7" name="文本框 6"/>
          <p:cNvSpPr txBox="1"/>
          <p:nvPr/>
        </p:nvSpPr>
        <p:spPr>
          <a:xfrm>
            <a:off x="2094230" y="4792980"/>
            <a:ext cx="2947035" cy="521970"/>
          </a:xfrm>
          <a:prstGeom prst="rect">
            <a:avLst/>
          </a:prstGeom>
          <a:noFill/>
        </p:spPr>
        <p:txBody>
          <a:bodyPr wrap="square" rtlCol="0">
            <a:spAutoFit/>
          </a:bodyPr>
          <a:lstStyle/>
          <a:p>
            <a:r>
              <a:rPr lang="en-US" altLang="zh-CN" sz="2800"/>
              <a:t>Ctrl+</a:t>
            </a:r>
            <a:r>
              <a:rPr lang="zh-CN" altLang="en-US" sz="2800"/>
              <a:t>单击跳转</a:t>
            </a:r>
          </a:p>
        </p:txBody>
      </p:sp>
      <p:pic>
        <p:nvPicPr>
          <p:cNvPr id="2" name="图片 1"/>
          <p:cNvPicPr>
            <a:picLocks noChangeAspect="1"/>
          </p:cNvPicPr>
          <p:nvPr/>
        </p:nvPicPr>
        <p:blipFill>
          <a:blip r:embed="rId2"/>
          <a:stretch>
            <a:fillRect/>
          </a:stretch>
        </p:blipFill>
        <p:spPr>
          <a:xfrm>
            <a:off x="7247255" y="850900"/>
            <a:ext cx="4618355" cy="5596890"/>
          </a:xfrm>
          <a:prstGeom prst="rect">
            <a:avLst/>
          </a:prstGeom>
        </p:spPr>
      </p:pic>
      <p:pic>
        <p:nvPicPr>
          <p:cNvPr id="3" name="图片 2"/>
          <p:cNvPicPr>
            <a:picLocks noChangeAspect="1"/>
          </p:cNvPicPr>
          <p:nvPr/>
        </p:nvPicPr>
        <p:blipFill>
          <a:blip r:embed="rId3"/>
          <a:stretch>
            <a:fillRect/>
          </a:stretch>
        </p:blipFill>
        <p:spPr>
          <a:xfrm>
            <a:off x="1137920" y="1618615"/>
            <a:ext cx="4718050" cy="28956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用例描述统计</a:t>
            </a:r>
          </a:p>
        </p:txBody>
      </p:sp>
      <p:graphicFrame>
        <p:nvGraphicFramePr>
          <p:cNvPr id="2" name="表格 1"/>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extLst>
                    <a:ext uri="{9D8B030D-6E8A-4147-A177-3AD203B41FA5}">
                      <a16:colId xmlns:a16="http://schemas.microsoft.com/office/drawing/2014/main" val="20000"/>
                    </a:ext>
                  </a:extLst>
                </a:gridCol>
                <a:gridCol w="4450715">
                  <a:extLst>
                    <a:ext uri="{9D8B030D-6E8A-4147-A177-3AD203B41FA5}">
                      <a16:colId xmlns:a16="http://schemas.microsoft.com/office/drawing/2014/main" val="20001"/>
                    </a:ext>
                  </a:extLst>
                </a:gridCol>
              </a:tblGrid>
              <a:tr h="523240">
                <a:tc>
                  <a:txBody>
                    <a:bodyPr/>
                    <a:lstStyle/>
                    <a:p>
                      <a:pPr>
                        <a:buNone/>
                      </a:pPr>
                      <a:r>
                        <a:rPr lang="zh-CN" altLang="en-US"/>
                        <a:t>用户分类</a:t>
                      </a:r>
                    </a:p>
                  </a:txBody>
                  <a:tcPr/>
                </a:tc>
                <a:tc>
                  <a:txBody>
                    <a:bodyPr/>
                    <a:lstStyle/>
                    <a:p>
                      <a:pPr>
                        <a:buNone/>
                      </a:pPr>
                      <a:r>
                        <a:rPr lang="zh-CN" altLang="en-US"/>
                        <a:t>用例统计</a:t>
                      </a:r>
                    </a:p>
                  </a:txBody>
                  <a:tcPr/>
                </a:tc>
                <a:extLst>
                  <a:ext uri="{0D108BD9-81ED-4DB2-BD59-A6C34878D82A}">
                    <a16:rowId xmlns:a16="http://schemas.microsoft.com/office/drawing/2014/main" val="10000"/>
                  </a:ext>
                </a:extLst>
              </a:tr>
              <a:tr h="523240">
                <a:tc>
                  <a:txBody>
                    <a:bodyPr/>
                    <a:lstStyle/>
                    <a:p>
                      <a:pPr>
                        <a:buNone/>
                      </a:pPr>
                      <a:r>
                        <a:rPr lang="zh-CN" altLang="en-US"/>
                        <a:t>游客</a:t>
                      </a:r>
                    </a:p>
                  </a:txBody>
                  <a:tcPr/>
                </a:tc>
                <a:tc>
                  <a:txBody>
                    <a:bodyPr/>
                    <a:lstStyle/>
                    <a:p>
                      <a:pPr>
                        <a:buNone/>
                      </a:pPr>
                      <a:r>
                        <a:rPr lang="en-US" altLang="zh-CN"/>
                        <a:t>3</a:t>
                      </a:r>
                    </a:p>
                  </a:txBody>
                  <a:tcPr/>
                </a:tc>
                <a:extLst>
                  <a:ext uri="{0D108BD9-81ED-4DB2-BD59-A6C34878D82A}">
                    <a16:rowId xmlns:a16="http://schemas.microsoft.com/office/drawing/2014/main" val="10001"/>
                  </a:ext>
                </a:extLst>
              </a:tr>
              <a:tr h="523240">
                <a:tc>
                  <a:txBody>
                    <a:bodyPr/>
                    <a:lstStyle/>
                    <a:p>
                      <a:pPr>
                        <a:buNone/>
                      </a:pPr>
                      <a:r>
                        <a:rPr lang="zh-CN" altLang="en-US"/>
                        <a:t>学习者</a:t>
                      </a:r>
                    </a:p>
                  </a:txBody>
                  <a:tcPr/>
                </a:tc>
                <a:tc>
                  <a:txBody>
                    <a:bodyPr/>
                    <a:lstStyle/>
                    <a:p>
                      <a:pPr>
                        <a:buNone/>
                      </a:pPr>
                      <a:r>
                        <a:rPr lang="en-US" altLang="zh-CN"/>
                        <a:t>49</a:t>
                      </a:r>
                    </a:p>
                  </a:txBody>
                  <a:tcPr/>
                </a:tc>
                <a:extLst>
                  <a:ext uri="{0D108BD9-81ED-4DB2-BD59-A6C34878D82A}">
                    <a16:rowId xmlns:a16="http://schemas.microsoft.com/office/drawing/2014/main" val="10002"/>
                  </a:ext>
                </a:extLst>
              </a:tr>
              <a:tr h="523240">
                <a:tc>
                  <a:txBody>
                    <a:bodyPr/>
                    <a:lstStyle/>
                    <a:p>
                      <a:pPr>
                        <a:buNone/>
                      </a:pPr>
                      <a:r>
                        <a:rPr lang="zh-CN" altLang="en-US"/>
                        <a:t>指导者</a:t>
                      </a:r>
                    </a:p>
                  </a:txBody>
                  <a:tcPr/>
                </a:tc>
                <a:tc>
                  <a:txBody>
                    <a:bodyPr/>
                    <a:lstStyle/>
                    <a:p>
                      <a:pPr>
                        <a:buNone/>
                      </a:pPr>
                      <a:r>
                        <a:rPr lang="en-US" altLang="zh-CN"/>
                        <a:t>54</a:t>
                      </a:r>
                    </a:p>
                  </a:txBody>
                  <a:tcPr/>
                </a:tc>
                <a:extLst>
                  <a:ext uri="{0D108BD9-81ED-4DB2-BD59-A6C34878D82A}">
                    <a16:rowId xmlns:a16="http://schemas.microsoft.com/office/drawing/2014/main" val="10003"/>
                  </a:ext>
                </a:extLst>
              </a:tr>
              <a:tr h="523240">
                <a:tc>
                  <a:txBody>
                    <a:bodyPr/>
                    <a:lstStyle/>
                    <a:p>
                      <a:pPr>
                        <a:buNone/>
                      </a:pPr>
                      <a:r>
                        <a:rPr lang="zh-CN" altLang="en-US"/>
                        <a:t>管理员</a:t>
                      </a:r>
                    </a:p>
                  </a:txBody>
                  <a:tcPr/>
                </a:tc>
                <a:tc>
                  <a:txBody>
                    <a:bodyPr/>
                    <a:lstStyle/>
                    <a:p>
                      <a:pPr>
                        <a:buNone/>
                      </a:pPr>
                      <a:r>
                        <a:rPr lang="en-US" altLang="zh-CN"/>
                        <a:t>120</a:t>
                      </a:r>
                    </a:p>
                  </a:txBody>
                  <a:tcPr/>
                </a:tc>
                <a:extLst>
                  <a:ext uri="{0D108BD9-81ED-4DB2-BD59-A6C34878D82A}">
                    <a16:rowId xmlns:a16="http://schemas.microsoft.com/office/drawing/2014/main" val="10004"/>
                  </a:ext>
                </a:extLst>
              </a:tr>
              <a:tr h="523240">
                <a:tc>
                  <a:txBody>
                    <a:bodyPr/>
                    <a:lstStyle/>
                    <a:p>
                      <a:pPr>
                        <a:buNone/>
                      </a:pPr>
                      <a:r>
                        <a:rPr lang="zh-CN" altLang="en-US"/>
                        <a:t>总计</a:t>
                      </a:r>
                    </a:p>
                  </a:txBody>
                  <a:tcPr/>
                </a:tc>
                <a:tc>
                  <a:txBody>
                    <a:bodyPr/>
                    <a:lstStyle/>
                    <a:p>
                      <a:pPr>
                        <a:buNone/>
                      </a:pPr>
                      <a:r>
                        <a:rPr lang="en-US" altLang="zh-CN"/>
                        <a:t>226</a:t>
                      </a:r>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54380" y="1576705"/>
            <a:ext cx="6803390" cy="3953510"/>
          </a:xfrm>
          <a:prstGeom prst="rect">
            <a:avLst/>
          </a:prstGeom>
        </p:spPr>
      </p:pic>
      <p:pic>
        <p:nvPicPr>
          <p:cNvPr id="5" name="图片 4"/>
          <p:cNvPicPr>
            <a:picLocks noChangeAspect="1"/>
          </p:cNvPicPr>
          <p:nvPr/>
        </p:nvPicPr>
        <p:blipFill>
          <a:blip r:embed="rId3"/>
          <a:stretch>
            <a:fillRect/>
          </a:stretch>
        </p:blipFill>
        <p:spPr>
          <a:xfrm>
            <a:off x="5261610" y="1576705"/>
            <a:ext cx="6596380" cy="419862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911225" y="1631315"/>
            <a:ext cx="6567805" cy="4232275"/>
          </a:xfrm>
          <a:prstGeom prst="rect">
            <a:avLst/>
          </a:prstGeom>
        </p:spPr>
      </p:pic>
      <p:pic>
        <p:nvPicPr>
          <p:cNvPr id="3" name="图片 2"/>
          <p:cNvPicPr>
            <a:picLocks noChangeAspect="1"/>
          </p:cNvPicPr>
          <p:nvPr/>
        </p:nvPicPr>
        <p:blipFill>
          <a:blip r:embed="rId3"/>
          <a:stretch>
            <a:fillRect/>
          </a:stretch>
        </p:blipFill>
        <p:spPr>
          <a:xfrm>
            <a:off x="5381625" y="1700530"/>
            <a:ext cx="6661150" cy="423608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941705" y="1597025"/>
            <a:ext cx="7189470" cy="4152265"/>
          </a:xfrm>
          <a:prstGeom prst="rect">
            <a:avLst/>
          </a:prstGeom>
        </p:spPr>
      </p:pic>
      <p:pic>
        <p:nvPicPr>
          <p:cNvPr id="5" name="图片 4"/>
          <p:cNvPicPr>
            <a:picLocks noChangeAspect="1"/>
          </p:cNvPicPr>
          <p:nvPr/>
        </p:nvPicPr>
        <p:blipFill>
          <a:blip r:embed="rId3"/>
          <a:stretch>
            <a:fillRect/>
          </a:stretch>
        </p:blipFill>
        <p:spPr>
          <a:xfrm>
            <a:off x="5289550" y="1597025"/>
            <a:ext cx="6811645" cy="39370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767330" y="1339850"/>
            <a:ext cx="6768465" cy="502793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059486" y="2240591"/>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393625" y="1505069"/>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808990" y="4276090"/>
            <a:ext cx="2766695" cy="368300"/>
          </a:xfrm>
          <a:prstGeom prst="rect">
            <a:avLst/>
          </a:prstGeom>
          <a:noFill/>
        </p:spPr>
        <p:txBody>
          <a:bodyPr wrap="square" rtlCol="0">
            <a:spAutoFit/>
          </a:bodyPr>
          <a:lstStyle/>
          <a:p>
            <a:r>
              <a:rPr lang="zh-CN" altLang="en-US"/>
              <a:t>来源：用例的输入输出</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extLst>
                    <a:ext uri="{9D8B030D-6E8A-4147-A177-3AD203B41FA5}">
                      <a16:colId xmlns:a16="http://schemas.microsoft.com/office/drawing/2014/main" val="20000"/>
                    </a:ext>
                  </a:extLst>
                </a:gridCol>
                <a:gridCol w="3958590">
                  <a:extLst>
                    <a:ext uri="{9D8B030D-6E8A-4147-A177-3AD203B41FA5}">
                      <a16:colId xmlns:a16="http://schemas.microsoft.com/office/drawing/2014/main" val="20001"/>
                    </a:ext>
                  </a:extLst>
                </a:gridCol>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extLst>
                    <a:ext uri="{9D8B030D-6E8A-4147-A177-3AD203B41FA5}">
                      <a16:colId xmlns:a16="http://schemas.microsoft.com/office/drawing/2014/main" val="20000"/>
                    </a:ext>
                  </a:extLst>
                </a:gridCol>
                <a:gridCol w="3989070">
                  <a:extLst>
                    <a:ext uri="{9D8B030D-6E8A-4147-A177-3AD203B41FA5}">
                      <a16:colId xmlns:a16="http://schemas.microsoft.com/office/drawing/2014/main" val="20001"/>
                    </a:ext>
                  </a:extLst>
                </a:gridCol>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extLst>
                    <a:ext uri="{9D8B030D-6E8A-4147-A177-3AD203B41FA5}">
                      <a16:colId xmlns:a16="http://schemas.microsoft.com/office/drawing/2014/main" val="20000"/>
                    </a:ext>
                  </a:extLst>
                </a:gridCol>
                <a:gridCol w="3339465">
                  <a:extLst>
                    <a:ext uri="{9D8B030D-6E8A-4147-A177-3AD203B41FA5}">
                      <a16:colId xmlns:a16="http://schemas.microsoft.com/office/drawing/2014/main" val="20001"/>
                    </a:ext>
                  </a:extLst>
                </a:gridCol>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extLst>
                    <a:ext uri="{9D8B030D-6E8A-4147-A177-3AD203B41FA5}">
                      <a16:colId xmlns:a16="http://schemas.microsoft.com/office/drawing/2014/main" val="20000"/>
                    </a:ext>
                  </a:extLst>
                </a:gridCol>
                <a:gridCol w="3381375">
                  <a:extLst>
                    <a:ext uri="{9D8B030D-6E8A-4147-A177-3AD203B41FA5}">
                      <a16:colId xmlns:a16="http://schemas.microsoft.com/office/drawing/2014/main" val="20001"/>
                    </a:ext>
                  </a:extLst>
                </a:gridCol>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783163" y="1656361"/>
            <a:ext cx="1325880" cy="368300"/>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管理员用户</a:t>
            </a:r>
            <a:endParaRPr lang="zh-CN" altLang="zh-CN" kern="100" dirty="0">
              <a:latin typeface="Calibri" panose="020F0502020204030204" pitchFamily="34" charset="0"/>
              <a:cs typeface="Times New Roman" panose="02020603050405020304" pitchFamily="18" charset="0"/>
            </a:endParaRPr>
          </a:p>
        </p:txBody>
      </p:sp>
      <p:pic>
        <p:nvPicPr>
          <p:cNvPr id="8" name="图片 8" descr="5VRY)B(EJ4}0O_MT(`RD5L1"/>
          <p:cNvPicPr>
            <a:picLocks noChangeAspect="1"/>
          </p:cNvPicPr>
          <p:nvPr/>
        </p:nvPicPr>
        <p:blipFill>
          <a:blip r:embed="rId2"/>
          <a:stretch>
            <a:fillRect/>
          </a:stretch>
        </p:blipFill>
        <p:spPr>
          <a:xfrm>
            <a:off x="1052830" y="2024380"/>
            <a:ext cx="9958705" cy="431228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579495" y="1768475"/>
            <a:ext cx="8620125" cy="407606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1559622" y="1339850"/>
            <a:ext cx="5616427" cy="1242168"/>
          </a:xfrm>
          <a:prstGeom prst="rect">
            <a:avLst/>
          </a:prstGeom>
        </p:spPr>
      </p:pic>
      <p:pic>
        <p:nvPicPr>
          <p:cNvPr id="4" name="图片 3"/>
          <p:cNvPicPr>
            <a:picLocks noChangeAspect="1"/>
          </p:cNvPicPr>
          <p:nvPr/>
        </p:nvPicPr>
        <p:blipFill>
          <a:blip r:embed="rId3"/>
          <a:stretch>
            <a:fillRect/>
          </a:stretch>
        </p:blipFill>
        <p:spPr>
          <a:xfrm>
            <a:off x="1592986" y="2500916"/>
            <a:ext cx="6180356" cy="4023709"/>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2219653" y="2714485"/>
            <a:ext cx="2468880" cy="398780"/>
          </a:xfrm>
          <a:prstGeom prst="rect">
            <a:avLst/>
          </a:prstGeom>
          <a:noFill/>
        </p:spPr>
        <p:txBody>
          <a:bodyPr wrap="none" rtlCol="0">
            <a:spAutoFit/>
          </a:bodyPr>
          <a:lstStyle/>
          <a:p>
            <a:r>
              <a:rPr lang="zh-CN" altLang="en-US" sz="2000" dirty="0" smtClean="0"/>
              <a:t>学习者登录</a:t>
            </a:r>
            <a:r>
              <a:rPr lang="zh-CN" altLang="en-US" sz="2000" dirty="0"/>
              <a:t>对话框图</a:t>
            </a:r>
          </a:p>
        </p:txBody>
      </p:sp>
      <p:pic>
        <p:nvPicPr>
          <p:cNvPr id="3" name="图片 2"/>
          <p:cNvPicPr>
            <a:picLocks noChangeAspect="1"/>
          </p:cNvPicPr>
          <p:nvPr/>
        </p:nvPicPr>
        <p:blipFill>
          <a:blip r:embed="rId2"/>
          <a:stretch>
            <a:fillRect/>
          </a:stretch>
        </p:blipFill>
        <p:spPr>
          <a:xfrm>
            <a:off x="5876925" y="320675"/>
            <a:ext cx="5467985" cy="609790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对话框图统计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extLst>
                    <a:ext uri="{9D8B030D-6E8A-4147-A177-3AD203B41FA5}">
                      <a16:colId xmlns:a16="http://schemas.microsoft.com/office/drawing/2014/main" val="20000"/>
                    </a:ext>
                  </a:extLst>
                </a:gridCol>
                <a:gridCol w="4450715">
                  <a:extLst>
                    <a:ext uri="{9D8B030D-6E8A-4147-A177-3AD203B41FA5}">
                      <a16:colId xmlns:a16="http://schemas.microsoft.com/office/drawing/2014/main" val="20001"/>
                    </a:ext>
                  </a:extLst>
                </a:gridCol>
              </a:tblGrid>
              <a:tr h="523240">
                <a:tc>
                  <a:txBody>
                    <a:bodyPr/>
                    <a:lstStyle/>
                    <a:p>
                      <a:pPr>
                        <a:buNone/>
                      </a:pPr>
                      <a:r>
                        <a:rPr lang="zh-CN" altLang="en-US"/>
                        <a:t>用户分类</a:t>
                      </a:r>
                    </a:p>
                  </a:txBody>
                  <a:tcPr/>
                </a:tc>
                <a:tc>
                  <a:txBody>
                    <a:bodyPr/>
                    <a:lstStyle/>
                    <a:p>
                      <a:pPr>
                        <a:buNone/>
                      </a:pPr>
                      <a:r>
                        <a:rPr lang="zh-CN" altLang="en-US"/>
                        <a:t>统计</a:t>
                      </a:r>
                    </a:p>
                  </a:txBody>
                  <a:tcPr/>
                </a:tc>
                <a:extLst>
                  <a:ext uri="{0D108BD9-81ED-4DB2-BD59-A6C34878D82A}">
                    <a16:rowId xmlns:a16="http://schemas.microsoft.com/office/drawing/2014/main" val="10000"/>
                  </a:ext>
                </a:extLst>
              </a:tr>
              <a:tr h="523240">
                <a:tc>
                  <a:txBody>
                    <a:bodyPr/>
                    <a:lstStyle/>
                    <a:p>
                      <a:pPr>
                        <a:buNone/>
                      </a:pPr>
                      <a:r>
                        <a:rPr lang="zh-CN" altLang="en-US"/>
                        <a:t>游客</a:t>
                      </a:r>
                    </a:p>
                  </a:txBody>
                  <a:tcPr/>
                </a:tc>
                <a:tc>
                  <a:txBody>
                    <a:bodyPr/>
                    <a:lstStyle/>
                    <a:p>
                      <a:pPr>
                        <a:buNone/>
                      </a:pPr>
                      <a:r>
                        <a:rPr lang="en-US" altLang="zh-CN"/>
                        <a:t>4</a:t>
                      </a:r>
                    </a:p>
                  </a:txBody>
                  <a:tcPr/>
                </a:tc>
                <a:extLst>
                  <a:ext uri="{0D108BD9-81ED-4DB2-BD59-A6C34878D82A}">
                    <a16:rowId xmlns:a16="http://schemas.microsoft.com/office/drawing/2014/main" val="10001"/>
                  </a:ext>
                </a:extLst>
              </a:tr>
              <a:tr h="523240">
                <a:tc>
                  <a:txBody>
                    <a:bodyPr/>
                    <a:lstStyle/>
                    <a:p>
                      <a:pPr>
                        <a:buNone/>
                      </a:pPr>
                      <a:r>
                        <a:rPr lang="zh-CN" altLang="en-US"/>
                        <a:t>学习者</a:t>
                      </a:r>
                    </a:p>
                  </a:txBody>
                  <a:tcPr/>
                </a:tc>
                <a:tc>
                  <a:txBody>
                    <a:bodyPr/>
                    <a:lstStyle/>
                    <a:p>
                      <a:pPr>
                        <a:buNone/>
                      </a:pPr>
                      <a:r>
                        <a:rPr lang="en-US" altLang="zh-CN"/>
                        <a:t>20</a:t>
                      </a:r>
                    </a:p>
                  </a:txBody>
                  <a:tcPr/>
                </a:tc>
                <a:extLst>
                  <a:ext uri="{0D108BD9-81ED-4DB2-BD59-A6C34878D82A}">
                    <a16:rowId xmlns:a16="http://schemas.microsoft.com/office/drawing/2014/main" val="10002"/>
                  </a:ext>
                </a:extLst>
              </a:tr>
              <a:tr h="523240">
                <a:tc>
                  <a:txBody>
                    <a:bodyPr/>
                    <a:lstStyle/>
                    <a:p>
                      <a:pPr>
                        <a:buNone/>
                      </a:pPr>
                      <a:r>
                        <a:rPr lang="zh-CN" altLang="en-US"/>
                        <a:t>指导者</a:t>
                      </a:r>
                    </a:p>
                  </a:txBody>
                  <a:tcPr/>
                </a:tc>
                <a:tc>
                  <a:txBody>
                    <a:bodyPr/>
                    <a:lstStyle/>
                    <a:p>
                      <a:pPr>
                        <a:buNone/>
                      </a:pPr>
                      <a:r>
                        <a:rPr lang="en-US" altLang="zh-CN"/>
                        <a:t>21</a:t>
                      </a:r>
                    </a:p>
                  </a:txBody>
                  <a:tcPr/>
                </a:tc>
                <a:extLst>
                  <a:ext uri="{0D108BD9-81ED-4DB2-BD59-A6C34878D82A}">
                    <a16:rowId xmlns:a16="http://schemas.microsoft.com/office/drawing/2014/main" val="10003"/>
                  </a:ext>
                </a:extLst>
              </a:tr>
              <a:tr h="523240">
                <a:tc>
                  <a:txBody>
                    <a:bodyPr/>
                    <a:lstStyle/>
                    <a:p>
                      <a:pPr>
                        <a:buNone/>
                      </a:pPr>
                      <a:r>
                        <a:rPr lang="zh-CN" altLang="en-US"/>
                        <a:t>管理员</a:t>
                      </a:r>
                    </a:p>
                  </a:txBody>
                  <a:tcPr/>
                </a:tc>
                <a:tc>
                  <a:txBody>
                    <a:bodyPr/>
                    <a:lstStyle/>
                    <a:p>
                      <a:pPr>
                        <a:buNone/>
                      </a:pPr>
                      <a:r>
                        <a:rPr lang="en-US" altLang="zh-CN"/>
                        <a:t>28</a:t>
                      </a:r>
                    </a:p>
                  </a:txBody>
                  <a:tcPr/>
                </a:tc>
                <a:extLst>
                  <a:ext uri="{0D108BD9-81ED-4DB2-BD59-A6C34878D82A}">
                    <a16:rowId xmlns:a16="http://schemas.microsoft.com/office/drawing/2014/main" val="10004"/>
                  </a:ext>
                </a:extLst>
              </a:tr>
              <a:tr h="523240">
                <a:tc>
                  <a:txBody>
                    <a:bodyPr/>
                    <a:lstStyle/>
                    <a:p>
                      <a:pPr>
                        <a:buNone/>
                      </a:pPr>
                      <a:r>
                        <a:rPr lang="zh-CN" altLang="en-US"/>
                        <a:t>总计</a:t>
                      </a:r>
                    </a:p>
                  </a:txBody>
                  <a:tcPr/>
                </a:tc>
                <a:tc>
                  <a:txBody>
                    <a:bodyPr/>
                    <a:lstStyle/>
                    <a:p>
                      <a:pPr>
                        <a:buNone/>
                      </a:pPr>
                      <a:r>
                        <a:rPr lang="en-US" altLang="zh-CN"/>
                        <a:t>73</a:t>
                      </a:r>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246602" y="586944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2"/>
          <a:stretch>
            <a:fillRect/>
          </a:stretch>
        </p:blipFill>
        <p:spPr>
          <a:xfrm>
            <a:off x="1325245" y="1308100"/>
            <a:ext cx="9792970" cy="456184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extLst>
                    <a:ext uri="{9D8B030D-6E8A-4147-A177-3AD203B41FA5}">
                      <a16:colId xmlns:a16="http://schemas.microsoft.com/office/drawing/2014/main" val="20000"/>
                    </a:ext>
                  </a:extLst>
                </a:gridCol>
                <a:gridCol w="4450715">
                  <a:extLst>
                    <a:ext uri="{9D8B030D-6E8A-4147-A177-3AD203B41FA5}">
                      <a16:colId xmlns:a16="http://schemas.microsoft.com/office/drawing/2014/main" val="20001"/>
                    </a:ext>
                  </a:extLst>
                </a:gridCol>
              </a:tblGrid>
              <a:tr h="523240">
                <a:tc>
                  <a:txBody>
                    <a:bodyPr/>
                    <a:lstStyle/>
                    <a:p>
                      <a:pPr>
                        <a:buNone/>
                      </a:pPr>
                      <a:r>
                        <a:rPr lang="zh-CN" altLang="en-US"/>
                        <a:t>用户分类</a:t>
                      </a:r>
                    </a:p>
                  </a:txBody>
                  <a:tcPr/>
                </a:tc>
                <a:tc>
                  <a:txBody>
                    <a:bodyPr/>
                    <a:lstStyle/>
                    <a:p>
                      <a:pPr>
                        <a:buNone/>
                      </a:pPr>
                      <a:r>
                        <a:rPr lang="zh-CN" altLang="en-US"/>
                        <a:t>统计</a:t>
                      </a:r>
                    </a:p>
                  </a:txBody>
                  <a:tcPr/>
                </a:tc>
                <a:extLst>
                  <a:ext uri="{0D108BD9-81ED-4DB2-BD59-A6C34878D82A}">
                    <a16:rowId xmlns:a16="http://schemas.microsoft.com/office/drawing/2014/main" val="10000"/>
                  </a:ext>
                </a:extLst>
              </a:tr>
              <a:tr h="523240">
                <a:tc>
                  <a:txBody>
                    <a:bodyPr/>
                    <a:lstStyle/>
                    <a:p>
                      <a:pPr>
                        <a:buNone/>
                      </a:pPr>
                      <a:r>
                        <a:rPr lang="zh-CN" altLang="en-US"/>
                        <a:t>游客</a:t>
                      </a:r>
                    </a:p>
                  </a:txBody>
                  <a:tcPr/>
                </a:tc>
                <a:tc>
                  <a:txBody>
                    <a:bodyPr/>
                    <a:lstStyle/>
                    <a:p>
                      <a:pPr>
                        <a:buNone/>
                      </a:pPr>
                      <a:r>
                        <a:rPr lang="en-US" altLang="zh-CN"/>
                        <a:t>3</a:t>
                      </a:r>
                    </a:p>
                  </a:txBody>
                  <a:tcPr/>
                </a:tc>
                <a:extLst>
                  <a:ext uri="{0D108BD9-81ED-4DB2-BD59-A6C34878D82A}">
                    <a16:rowId xmlns:a16="http://schemas.microsoft.com/office/drawing/2014/main" val="10001"/>
                  </a:ext>
                </a:extLst>
              </a:tr>
              <a:tr h="523240">
                <a:tc>
                  <a:txBody>
                    <a:bodyPr/>
                    <a:lstStyle/>
                    <a:p>
                      <a:pPr>
                        <a:buNone/>
                      </a:pPr>
                      <a:r>
                        <a:rPr lang="zh-CN" altLang="en-US"/>
                        <a:t>学习者</a:t>
                      </a:r>
                    </a:p>
                  </a:txBody>
                  <a:tcPr/>
                </a:tc>
                <a:tc>
                  <a:txBody>
                    <a:bodyPr/>
                    <a:lstStyle/>
                    <a:p>
                      <a:pPr>
                        <a:buNone/>
                      </a:pPr>
                      <a:r>
                        <a:rPr lang="en-US" altLang="zh-CN"/>
                        <a:t>62</a:t>
                      </a:r>
                    </a:p>
                  </a:txBody>
                  <a:tcPr/>
                </a:tc>
                <a:extLst>
                  <a:ext uri="{0D108BD9-81ED-4DB2-BD59-A6C34878D82A}">
                    <a16:rowId xmlns:a16="http://schemas.microsoft.com/office/drawing/2014/main" val="10002"/>
                  </a:ext>
                </a:extLst>
              </a:tr>
              <a:tr h="523240">
                <a:tc>
                  <a:txBody>
                    <a:bodyPr/>
                    <a:lstStyle/>
                    <a:p>
                      <a:pPr>
                        <a:buNone/>
                      </a:pPr>
                      <a:r>
                        <a:rPr lang="zh-CN" altLang="en-US"/>
                        <a:t>指导者</a:t>
                      </a:r>
                    </a:p>
                  </a:txBody>
                  <a:tcPr/>
                </a:tc>
                <a:tc>
                  <a:txBody>
                    <a:bodyPr/>
                    <a:lstStyle/>
                    <a:p>
                      <a:pPr>
                        <a:buNone/>
                      </a:pPr>
                      <a:r>
                        <a:rPr lang="en-US" altLang="zh-CN"/>
                        <a:t>63</a:t>
                      </a:r>
                    </a:p>
                  </a:txBody>
                  <a:tcPr/>
                </a:tc>
                <a:extLst>
                  <a:ext uri="{0D108BD9-81ED-4DB2-BD59-A6C34878D82A}">
                    <a16:rowId xmlns:a16="http://schemas.microsoft.com/office/drawing/2014/main" val="10003"/>
                  </a:ext>
                </a:extLst>
              </a:tr>
              <a:tr h="523240">
                <a:tc>
                  <a:txBody>
                    <a:bodyPr/>
                    <a:lstStyle/>
                    <a:p>
                      <a:pPr>
                        <a:buNone/>
                      </a:pPr>
                      <a:r>
                        <a:rPr lang="zh-CN" altLang="en-US"/>
                        <a:t>管理员</a:t>
                      </a:r>
                    </a:p>
                  </a:txBody>
                  <a:tcPr/>
                </a:tc>
                <a:tc>
                  <a:txBody>
                    <a:bodyPr/>
                    <a:lstStyle/>
                    <a:p>
                      <a:pPr>
                        <a:buNone/>
                      </a:pPr>
                      <a:r>
                        <a:rPr lang="en-US" altLang="zh-CN"/>
                        <a:t>56</a:t>
                      </a:r>
                    </a:p>
                  </a:txBody>
                  <a:tcPr/>
                </a:tc>
                <a:extLst>
                  <a:ext uri="{0D108BD9-81ED-4DB2-BD59-A6C34878D82A}">
                    <a16:rowId xmlns:a16="http://schemas.microsoft.com/office/drawing/2014/main" val="10004"/>
                  </a:ext>
                </a:extLst>
              </a:tr>
              <a:tr h="523240">
                <a:tc>
                  <a:txBody>
                    <a:bodyPr/>
                    <a:lstStyle/>
                    <a:p>
                      <a:pPr>
                        <a:buNone/>
                      </a:pPr>
                      <a:r>
                        <a:rPr lang="zh-CN" altLang="en-US"/>
                        <a:t>总计</a:t>
                      </a:r>
                    </a:p>
                  </a:txBody>
                  <a:tcPr/>
                </a:tc>
                <a:tc>
                  <a:txBody>
                    <a:bodyPr/>
                    <a:lstStyle/>
                    <a:p>
                      <a:pPr>
                        <a:buNone/>
                      </a:pPr>
                      <a:r>
                        <a:rPr lang="en-US" altLang="zh-CN"/>
                        <a:t>184</a:t>
                      </a:r>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2"/>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5694680" y="713740"/>
            <a:ext cx="6181090" cy="5753100"/>
          </a:xfrm>
          <a:prstGeom prst="rect">
            <a:avLst/>
          </a:prstGeom>
        </p:spPr>
      </p:pic>
      <p:sp>
        <p:nvSpPr>
          <p:cNvPr id="4" name="文本框 3"/>
          <p:cNvSpPr txBox="1"/>
          <p:nvPr/>
        </p:nvSpPr>
        <p:spPr>
          <a:xfrm>
            <a:off x="1693545" y="2653665"/>
            <a:ext cx="2676525" cy="2030095"/>
          </a:xfrm>
          <a:prstGeom prst="rect">
            <a:avLst/>
          </a:prstGeom>
          <a:noFill/>
        </p:spPr>
        <p:txBody>
          <a:bodyPr wrap="square" rtlCol="0">
            <a:spAutoFit/>
          </a:bodyPr>
          <a:lstStyle/>
          <a:p>
            <a:r>
              <a:rPr lang="zh-CN" altLang="en-US"/>
              <a:t>主要三种设计方法：</a:t>
            </a:r>
          </a:p>
          <a:p>
            <a:endParaRPr lang="zh-CN" altLang="en-US"/>
          </a:p>
          <a:p>
            <a:r>
              <a:rPr lang="zh-CN" altLang="en-US"/>
              <a:t>错误推测法</a:t>
            </a:r>
          </a:p>
          <a:p>
            <a:endParaRPr lang="zh-CN" altLang="en-US"/>
          </a:p>
          <a:p>
            <a:r>
              <a:rPr lang="zh-CN" altLang="en-US"/>
              <a:t>边界值测试法</a:t>
            </a:r>
          </a:p>
          <a:p>
            <a:endParaRPr lang="zh-CN" altLang="en-US"/>
          </a:p>
          <a:p>
            <a:r>
              <a:rPr lang="zh-CN" altLang="en-US"/>
              <a:t>等价类划分法</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3" name="表格 2"/>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extLst>
                    <a:ext uri="{9D8B030D-6E8A-4147-A177-3AD203B41FA5}">
                      <a16:colId xmlns:a16="http://schemas.microsoft.com/office/drawing/2014/main" val="20000"/>
                    </a:ext>
                  </a:extLst>
                </a:gridCol>
                <a:gridCol w="4450715">
                  <a:extLst>
                    <a:ext uri="{9D8B030D-6E8A-4147-A177-3AD203B41FA5}">
                      <a16:colId xmlns:a16="http://schemas.microsoft.com/office/drawing/2014/main" val="20001"/>
                    </a:ext>
                  </a:extLst>
                </a:gridCol>
              </a:tblGrid>
              <a:tr h="523240">
                <a:tc>
                  <a:txBody>
                    <a:bodyPr/>
                    <a:lstStyle/>
                    <a:p>
                      <a:pPr>
                        <a:buNone/>
                      </a:pPr>
                      <a:r>
                        <a:rPr lang="zh-CN" altLang="en-US"/>
                        <a:t>用户分类</a:t>
                      </a:r>
                    </a:p>
                  </a:txBody>
                  <a:tcPr/>
                </a:tc>
                <a:tc>
                  <a:txBody>
                    <a:bodyPr/>
                    <a:lstStyle/>
                    <a:p>
                      <a:pPr>
                        <a:buNone/>
                      </a:pPr>
                      <a:r>
                        <a:rPr lang="zh-CN" altLang="en-US"/>
                        <a:t>测试用例统计</a:t>
                      </a:r>
                    </a:p>
                  </a:txBody>
                  <a:tcPr/>
                </a:tc>
                <a:extLst>
                  <a:ext uri="{0D108BD9-81ED-4DB2-BD59-A6C34878D82A}">
                    <a16:rowId xmlns:a16="http://schemas.microsoft.com/office/drawing/2014/main" val="10000"/>
                  </a:ext>
                </a:extLst>
              </a:tr>
              <a:tr h="523240">
                <a:tc>
                  <a:txBody>
                    <a:bodyPr/>
                    <a:lstStyle/>
                    <a:p>
                      <a:pPr>
                        <a:buNone/>
                      </a:pPr>
                      <a:r>
                        <a:rPr lang="zh-CN" altLang="en-US"/>
                        <a:t>游客</a:t>
                      </a:r>
                    </a:p>
                  </a:txBody>
                  <a:tcPr/>
                </a:tc>
                <a:tc>
                  <a:txBody>
                    <a:bodyPr/>
                    <a:lstStyle/>
                    <a:p>
                      <a:pPr>
                        <a:buNone/>
                      </a:pPr>
                      <a:r>
                        <a:rPr lang="en-US" altLang="zh-CN"/>
                        <a:t>10</a:t>
                      </a:r>
                    </a:p>
                  </a:txBody>
                  <a:tcPr/>
                </a:tc>
                <a:extLst>
                  <a:ext uri="{0D108BD9-81ED-4DB2-BD59-A6C34878D82A}">
                    <a16:rowId xmlns:a16="http://schemas.microsoft.com/office/drawing/2014/main" val="10001"/>
                  </a:ext>
                </a:extLst>
              </a:tr>
              <a:tr h="523240">
                <a:tc>
                  <a:txBody>
                    <a:bodyPr/>
                    <a:lstStyle/>
                    <a:p>
                      <a:pPr>
                        <a:buNone/>
                      </a:pPr>
                      <a:r>
                        <a:rPr lang="zh-CN" altLang="en-US"/>
                        <a:t>学习者</a:t>
                      </a:r>
                    </a:p>
                  </a:txBody>
                  <a:tcPr/>
                </a:tc>
                <a:tc>
                  <a:txBody>
                    <a:bodyPr/>
                    <a:lstStyle/>
                    <a:p>
                      <a:pPr>
                        <a:buNone/>
                      </a:pPr>
                      <a:r>
                        <a:rPr lang="en-US" altLang="zh-CN"/>
                        <a:t>96</a:t>
                      </a:r>
                    </a:p>
                  </a:txBody>
                  <a:tcPr/>
                </a:tc>
                <a:extLst>
                  <a:ext uri="{0D108BD9-81ED-4DB2-BD59-A6C34878D82A}">
                    <a16:rowId xmlns:a16="http://schemas.microsoft.com/office/drawing/2014/main" val="10002"/>
                  </a:ext>
                </a:extLst>
              </a:tr>
              <a:tr h="523240">
                <a:tc>
                  <a:txBody>
                    <a:bodyPr/>
                    <a:lstStyle/>
                    <a:p>
                      <a:pPr>
                        <a:buNone/>
                      </a:pPr>
                      <a:r>
                        <a:rPr lang="zh-CN" altLang="en-US"/>
                        <a:t>指导者</a:t>
                      </a:r>
                    </a:p>
                  </a:txBody>
                  <a:tcPr/>
                </a:tc>
                <a:tc>
                  <a:txBody>
                    <a:bodyPr/>
                    <a:lstStyle/>
                    <a:p>
                      <a:pPr>
                        <a:buNone/>
                      </a:pPr>
                      <a:r>
                        <a:rPr lang="en-US" altLang="zh-CN"/>
                        <a:t>93</a:t>
                      </a:r>
                    </a:p>
                  </a:txBody>
                  <a:tcPr/>
                </a:tc>
                <a:extLst>
                  <a:ext uri="{0D108BD9-81ED-4DB2-BD59-A6C34878D82A}">
                    <a16:rowId xmlns:a16="http://schemas.microsoft.com/office/drawing/2014/main" val="10003"/>
                  </a:ext>
                </a:extLst>
              </a:tr>
              <a:tr h="523240">
                <a:tc>
                  <a:txBody>
                    <a:bodyPr/>
                    <a:lstStyle/>
                    <a:p>
                      <a:pPr>
                        <a:buNone/>
                      </a:pPr>
                      <a:r>
                        <a:rPr lang="zh-CN" altLang="en-US"/>
                        <a:t>管理员</a:t>
                      </a:r>
                    </a:p>
                  </a:txBody>
                  <a:tcPr/>
                </a:tc>
                <a:tc>
                  <a:txBody>
                    <a:bodyPr/>
                    <a:lstStyle/>
                    <a:p>
                      <a:pPr>
                        <a:buNone/>
                      </a:pPr>
                      <a:r>
                        <a:rPr lang="en-US" altLang="zh-CN"/>
                        <a:t>120</a:t>
                      </a:r>
                    </a:p>
                  </a:txBody>
                  <a:tcPr/>
                </a:tc>
                <a:extLst>
                  <a:ext uri="{0D108BD9-81ED-4DB2-BD59-A6C34878D82A}">
                    <a16:rowId xmlns:a16="http://schemas.microsoft.com/office/drawing/2014/main" val="10004"/>
                  </a:ext>
                </a:extLst>
              </a:tr>
              <a:tr h="523240">
                <a:tc>
                  <a:txBody>
                    <a:bodyPr/>
                    <a:lstStyle/>
                    <a:p>
                      <a:pPr>
                        <a:buNone/>
                      </a:pPr>
                      <a:r>
                        <a:rPr lang="zh-CN" altLang="en-US"/>
                        <a:t>总计</a:t>
                      </a:r>
                    </a:p>
                  </a:txBody>
                  <a:tcPr/>
                </a:tc>
                <a:tc>
                  <a:txBody>
                    <a:bodyPr/>
                    <a:lstStyle/>
                    <a:p>
                      <a:pPr>
                        <a:buNone/>
                      </a:pPr>
                      <a:r>
                        <a:rPr lang="en-US" altLang="zh-CN"/>
                        <a:t>319</a:t>
                      </a:r>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21680" y="838200"/>
            <a:ext cx="5765800" cy="5335270"/>
          </a:xfrm>
          <a:prstGeom prst="rect">
            <a:avLst/>
          </a:prstGeom>
        </p:spPr>
      </p:pic>
      <p:pic>
        <p:nvPicPr>
          <p:cNvPr id="3" name="图片 2"/>
          <p:cNvPicPr>
            <a:picLocks noChangeAspect="1"/>
          </p:cNvPicPr>
          <p:nvPr/>
        </p:nvPicPr>
        <p:blipFill>
          <a:blip r:embed="rId3"/>
          <a:stretch>
            <a:fillRect/>
          </a:stretch>
        </p:blipFill>
        <p:spPr>
          <a:xfrm>
            <a:off x="1300480" y="4288790"/>
            <a:ext cx="4079240" cy="107442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087880" y="1484630"/>
            <a:ext cx="8495665" cy="486410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项目背景</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0" name="文本框 99"/>
          <p:cNvSpPr txBox="1"/>
          <p:nvPr/>
        </p:nvSpPr>
        <p:spPr>
          <a:xfrm>
            <a:off x="1169035" y="1793875"/>
            <a:ext cx="7743825" cy="4276725"/>
          </a:xfrm>
          <a:prstGeom prst="rect">
            <a:avLst/>
          </a:prstGeom>
          <a:noFill/>
          <a:ln w="9525">
            <a:noFill/>
          </a:ln>
        </p:spPr>
        <p:txBody>
          <a:bodyPr wrap="square">
            <a:spAutoFit/>
          </a:bodyPr>
          <a:lstStyle/>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a:t>
            </a:r>
          </a:p>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统的特点主要是能够给学生提供多元化的学习方法，如动画、</a:t>
            </a:r>
            <a:r>
              <a:rPr lang="en-US" altLang="zh-CN" sz="1600" b="0">
                <a:latin typeface="宋体" panose="02010600030101010101" pitchFamily="2" charset="-122"/>
                <a:ea typeface="宋体" panose="02010600030101010101" pitchFamily="2" charset="-122"/>
                <a:cs typeface="宋体" panose="02010600030101010101" pitchFamily="2" charset="-122"/>
              </a:rPr>
              <a:t>PPT</a:t>
            </a:r>
            <a:r>
              <a:rPr lang="zh-CN" altLang="en-US" sz="1600" b="0">
                <a:latin typeface="宋体" panose="02010600030101010101" pitchFamily="2" charset="-122"/>
                <a:ea typeface="宋体" panose="02010600030101010101" pitchFamily="2" charset="-122"/>
                <a:cs typeface="宋体" panose="02010600030101010101" pitchFamily="2" charset="-122"/>
              </a:rPr>
              <a:t>、视频、录音</a:t>
            </a:r>
          </a:p>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等等，让学生的学习寓教于乐。然而，</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a:t>
            </a:r>
          </a:p>
          <a:p>
            <a:pPr marL="0" indent="266700"/>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学科的教学无能为力</a:t>
            </a:r>
            <a:r>
              <a:rPr lang="zh-CN" altLang="en-US" sz="1600" b="0">
                <a:latin typeface="宋体" panose="02010600030101010101" pitchFamily="2" charset="-122"/>
                <a:ea typeface="宋体" panose="02010600030101010101" pitchFamily="2" charset="-122"/>
                <a:cs typeface="宋体" panose="02010600030101010101" pitchFamily="2" charset="-122"/>
              </a:rPr>
              <a:t>。</a:t>
            </a:r>
          </a:p>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 </a:t>
            </a:r>
          </a:p>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    我们思考这样一个问题，是否能够建立这样一种学习系统，它</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600" b="0">
                <a:solidFill>
                  <a:srgbClr val="3A3AE4"/>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6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为主要教学思想，以互联网</a:t>
            </a:r>
            <a:r>
              <a:rPr lang="en-US" altLang="zh-CN" sz="16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a:t>
            </a:r>
          </a:p>
          <a:p>
            <a:pPr marL="0" indent="266700"/>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法、项目教学法以及问题导向型学习法各种优点的学习系统</a:t>
            </a:r>
            <a:r>
              <a:rPr lang="zh-CN" altLang="en-US" sz="1600" b="0">
                <a:latin typeface="宋体" panose="02010600030101010101" pitchFamily="2" charset="-122"/>
                <a:ea typeface="宋体" panose="02010600030101010101" pitchFamily="2" charset="-122"/>
                <a:cs typeface="宋体" panose="02010600030101010101" pitchFamily="2" charset="-122"/>
              </a:rPr>
              <a:t>。在这个过程中，如</a:t>
            </a:r>
          </a:p>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何表示案例是一个最大的难点。通过对工程类案例的观察和总结，我们发现，工</a:t>
            </a:r>
          </a:p>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程类案例尽管有多种描述和表示的方法，但是有一个</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a:t>
            </a:r>
          </a:p>
          <a:p>
            <a:pPr marL="0" indent="266700"/>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的结构性特征</a:t>
            </a:r>
            <a:r>
              <a:rPr lang="zh-CN" altLang="en-US" sz="1600" b="0">
                <a:latin typeface="宋体" panose="02010600030101010101" pitchFamily="2" charset="-122"/>
                <a:ea typeface="宋体" panose="02010600030101010101" pitchFamily="2" charset="-122"/>
                <a:cs typeface="宋体" panose="02010600030101010101" pitchFamily="2" charset="-122"/>
              </a:rPr>
              <a:t>。</a:t>
            </a:r>
          </a:p>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 </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    从这个基本点出发，我们提出</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a:t>
            </a:r>
          </a:p>
          <a:p>
            <a:pPr marL="0" indent="266700"/>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化案例的还原，从而最终达到学生再次实践项目的效果。</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 </a:t>
            </a:r>
          </a:p>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    综上所述，本系统是一个在网络化教学的基础上考虑工程案例中所具有的项目元素，</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抽取其中的共性</a:t>
            </a:r>
            <a:r>
              <a:rPr lang="zh-CN" altLang="en-US" sz="1600" b="0">
                <a:latin typeface="宋体" panose="02010600030101010101" pitchFamily="2" charset="-122"/>
                <a:ea typeface="宋体" panose="02010600030101010101" pitchFamily="2" charset="-122"/>
                <a:cs typeface="宋体" panose="02010600030101010101" pitchFamily="2" charset="-122"/>
              </a:rPr>
              <a:t>将案例重新做成项目以供同学进行学习的系统。</a:t>
            </a:r>
            <a:endParaRPr lang="zh-CN" altLang="en-US" sz="160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6052507" y="2996964"/>
            <a:ext cx="6088908" cy="1432684"/>
          </a:xfrm>
          <a:prstGeom prst="rect">
            <a:avLst/>
          </a:prstGeom>
        </p:spPr>
      </p:pic>
      <p:pic>
        <p:nvPicPr>
          <p:cNvPr id="4" name="图片 3"/>
          <p:cNvPicPr>
            <a:picLocks noChangeAspect="1"/>
          </p:cNvPicPr>
          <p:nvPr/>
        </p:nvPicPr>
        <p:blipFill>
          <a:blip r:embed="rId3"/>
          <a:stretch>
            <a:fillRect/>
          </a:stretch>
        </p:blipFill>
        <p:spPr>
          <a:xfrm>
            <a:off x="66498" y="1772862"/>
            <a:ext cx="5992228" cy="4647772"/>
          </a:xfrm>
          <a:prstGeom prst="rect">
            <a:avLst/>
          </a:prstGeom>
        </p:spPr>
      </p:pic>
      <p:sp>
        <p:nvSpPr>
          <p:cNvPr id="2" name="左箭头 1"/>
          <p:cNvSpPr/>
          <p:nvPr/>
        </p:nvSpPr>
        <p:spPr>
          <a:xfrm>
            <a:off x="5735955" y="5229225"/>
            <a:ext cx="720090" cy="288290"/>
          </a:xfrm>
          <a:prstGeom prst="lef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a:xfrm>
            <a:off x="6736080" y="5149215"/>
            <a:ext cx="1440815" cy="368300"/>
          </a:xfrm>
          <a:prstGeom prst="rect">
            <a:avLst/>
          </a:prstGeom>
          <a:noFill/>
        </p:spPr>
        <p:txBody>
          <a:bodyPr wrap="square" rtlCol="0">
            <a:spAutoFit/>
          </a:bodyPr>
          <a:lstStyle/>
          <a:p>
            <a:r>
              <a:rPr lang="zh-CN" altLang="en-US"/>
              <a:t>基线</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-Okit</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893693" y="1636223"/>
            <a:ext cx="4509572" cy="4783964"/>
          </a:xfrm>
          <a:prstGeom prst="rect">
            <a:avLst/>
          </a:prstGeom>
        </p:spPr>
      </p:pic>
      <p:pic>
        <p:nvPicPr>
          <p:cNvPr id="4" name="图片 3"/>
          <p:cNvPicPr>
            <a:picLocks noChangeAspect="1"/>
          </p:cNvPicPr>
          <p:nvPr/>
        </p:nvPicPr>
        <p:blipFill>
          <a:blip r:embed="rId3"/>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
        <p:nvSpPr>
          <p:cNvPr id="3" name="文本框 2"/>
          <p:cNvSpPr txBox="1"/>
          <p:nvPr/>
        </p:nvSpPr>
        <p:spPr>
          <a:xfrm>
            <a:off x="1509395" y="5234305"/>
            <a:ext cx="7870190" cy="645160"/>
          </a:xfrm>
          <a:prstGeom prst="rect">
            <a:avLst/>
          </a:prstGeom>
          <a:noFill/>
        </p:spPr>
        <p:txBody>
          <a:bodyPr wrap="square" rtlCol="0">
            <a:spAutoFit/>
          </a:bodyPr>
          <a:lstStyle/>
          <a:p>
            <a:r>
              <a:rPr lang="zh-CN" altLang="en-US"/>
              <a:t>主席选择原因：郦哲聪同学专业知识稳固，同时耐心负责任，同为一个</a:t>
            </a:r>
          </a:p>
          <a:p>
            <a:r>
              <a:rPr lang="zh-CN" altLang="en-US"/>
              <a:t>                         项目的开发人员，对系统有较深的了解，便于决策。</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需求变更结果汇报</a:t>
            </a: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驳回</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01320" y="1637030"/>
            <a:ext cx="8437245" cy="4311650"/>
          </a:xfrm>
          <a:prstGeom prst="rect">
            <a:avLst/>
          </a:prstGeom>
        </p:spPr>
      </p:pic>
      <p:pic>
        <p:nvPicPr>
          <p:cNvPr id="3" name="图片 2"/>
          <p:cNvPicPr>
            <a:picLocks noChangeAspect="1"/>
          </p:cNvPicPr>
          <p:nvPr/>
        </p:nvPicPr>
        <p:blipFill>
          <a:blip r:embed="rId3"/>
          <a:stretch>
            <a:fillRect/>
          </a:stretch>
        </p:blipFill>
        <p:spPr>
          <a:xfrm>
            <a:off x="7506335" y="2237105"/>
            <a:ext cx="4276090" cy="335788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项目目标</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2" name="文本框 1"/>
          <p:cNvSpPr txBox="1"/>
          <p:nvPr/>
        </p:nvSpPr>
        <p:spPr>
          <a:xfrm>
            <a:off x="623544" y="1320941"/>
            <a:ext cx="11116945" cy="5177155"/>
          </a:xfrm>
          <a:prstGeom prst="rect">
            <a:avLst/>
          </a:prstGeom>
          <a:noFill/>
          <a:ln w="9525">
            <a:noFill/>
          </a:ln>
        </p:spPr>
        <p:txBody>
          <a:bodyPr wrap="square">
            <a:spAutoFit/>
          </a:bodyPr>
          <a:lstStyle/>
          <a:p>
            <a:pPr marL="762000" indent="-762000"/>
            <a:r>
              <a:rPr lang="en-US" altLang="zh-CN" sz="1600" b="0" dirty="0">
                <a:latin typeface="宋体" panose="02010600030101010101" pitchFamily="2" charset="-122"/>
                <a:ea typeface="宋体" panose="02010600030101010101" pitchFamily="2" charset="-122"/>
                <a:cs typeface="宋体" panose="02010600030101010101" pitchFamily="2" charset="-122"/>
              </a:rPr>
              <a:t>        </a:t>
            </a:r>
            <a:r>
              <a:rPr lang="zh-CN" altLang="en-US" sz="1600" b="0" dirty="0">
                <a:latin typeface="宋体" panose="02010600030101010101" pitchFamily="2" charset="-122"/>
                <a:ea typeface="宋体" panose="02010600030101010101" pitchFamily="2" charset="-122"/>
                <a:cs typeface="宋体" panose="02010600030101010101" pitchFamily="2" charset="-122"/>
              </a:rPr>
              <a:t>开发意图：</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建立这样一种学习系统，它以“</a:t>
            </a:r>
            <a:r>
              <a:rPr lang="en-US" altLang="zh-CN" sz="1600" b="0" dirty="0">
                <a:solidFill>
                  <a:srgbClr val="000000"/>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600" b="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为主要教学</a:t>
            </a:r>
          </a:p>
          <a:p>
            <a:pPr marL="762000" indent="-762000"/>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                  思想  ，以互联网</a:t>
            </a:r>
            <a:r>
              <a:rPr lang="en-US" altLang="zh-CN" sz="1600" b="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作为载体，融合案例教学法、项目教学法以</a:t>
            </a:r>
          </a:p>
          <a:p>
            <a:pPr marL="762000" indent="-762000"/>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                  及问题导向型学习法各种优点的学习系统。</a:t>
            </a:r>
            <a:endParaRPr lang="zh-CN" altLang="en-US" sz="1600" b="0" dirty="0">
              <a:latin typeface="Calibri" panose="020F0502020204030204" pitchFamily="34" charset="0"/>
              <a:ea typeface="Calibri" panose="020F0502020204030204" pitchFamily="34" charset="0"/>
              <a:cs typeface="Calibri" panose="020F0502020204030204" pitchFamily="34" charset="0"/>
            </a:endParaRP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endParaRPr lang="zh-CN" altLang="en-US" sz="160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应用目标：</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学生自己动手去做，而不能单单进行理论的学习，在实践中成长。</a:t>
            </a:r>
            <a:endParaRPr lang="zh-CN" altLang="en-US" sz="1600" b="0" dirty="0">
              <a:latin typeface="Calibri" panose="020F0502020204030204" pitchFamily="34" charset="0"/>
              <a:ea typeface="Calibri" panose="020F0502020204030204" pitchFamily="34" charset="0"/>
              <a:cs typeface="Calibri" panose="020F0502020204030204" pitchFamily="34" charset="0"/>
            </a:endParaRP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endParaRPr lang="zh-CN" altLang="en-US" sz="160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作用范围：工程类学科学生以及老师</a:t>
            </a:r>
            <a:endParaRPr lang="zh-CN" altLang="en-US" sz="1600" b="0" dirty="0">
              <a:latin typeface="Calibri" panose="020F0502020204030204" pitchFamily="34" charset="0"/>
              <a:ea typeface="Calibri" panose="020F0502020204030204" pitchFamily="34" charset="0"/>
              <a:cs typeface="Calibri" panose="020F0502020204030204" pitchFamily="34" charset="0"/>
            </a:endParaRP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endParaRPr lang="zh-CN" altLang="en-US" sz="160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系统目标：</a:t>
            </a: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a:t>
            </a:r>
            <a:r>
              <a:rPr lang="en-US" altLang="zh-CN" sz="1600" b="0" dirty="0">
                <a:latin typeface="宋体" panose="02010600030101010101" pitchFamily="2" charset="-122"/>
                <a:ea typeface="宋体" panose="02010600030101010101" pitchFamily="2" charset="-122"/>
                <a:cs typeface="宋体" panose="02010600030101010101" pitchFamily="2" charset="-122"/>
              </a:rPr>
              <a:t>1</a:t>
            </a:r>
            <a:r>
              <a:rPr lang="zh-CN" altLang="en-US" sz="1600" b="0" dirty="0">
                <a:latin typeface="宋体" panose="02010600030101010101" pitchFamily="2" charset="-122"/>
                <a:ea typeface="宋体" panose="02010600030101010101" pitchFamily="2" charset="-122"/>
                <a:cs typeface="宋体" panose="02010600030101010101" pitchFamily="2" charset="-122"/>
              </a:rPr>
              <a:t>）通过期末最终评审</a:t>
            </a: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a:t>
            </a:r>
            <a:r>
              <a:rPr lang="en-US" altLang="zh-CN" sz="1600" b="0" dirty="0">
                <a:latin typeface="宋体" panose="02010600030101010101" pitchFamily="2" charset="-122"/>
                <a:ea typeface="宋体" panose="02010600030101010101" pitchFamily="2" charset="-122"/>
                <a:cs typeface="宋体" panose="02010600030101010101" pitchFamily="2" charset="-122"/>
              </a:rPr>
              <a:t>2</a:t>
            </a:r>
            <a:r>
              <a:rPr lang="zh-CN" altLang="en-US" sz="1600" b="0" dirty="0">
                <a:latin typeface="宋体" panose="02010600030101010101" pitchFamily="2" charset="-122"/>
                <a:ea typeface="宋体" panose="02010600030101010101" pitchFamily="2" charset="-122"/>
                <a:cs typeface="宋体" panose="02010600030101010101" pitchFamily="2" charset="-122"/>
              </a:rPr>
              <a:t>）系统能够使需求人满意</a:t>
            </a: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a:t>
            </a:r>
            <a:r>
              <a:rPr lang="en-US" altLang="zh-CN" sz="1600" b="0" dirty="0">
                <a:latin typeface="宋体" panose="02010600030101010101" pitchFamily="2" charset="-122"/>
                <a:ea typeface="宋体" panose="02010600030101010101" pitchFamily="2" charset="-122"/>
                <a:cs typeface="宋体" panose="02010600030101010101" pitchFamily="2" charset="-122"/>
              </a:rPr>
              <a:t>3</a:t>
            </a:r>
            <a:r>
              <a:rPr lang="zh-CN" altLang="en-US" sz="1600" b="0" dirty="0">
                <a:latin typeface="宋体" panose="02010600030101010101" pitchFamily="2" charset="-122"/>
                <a:ea typeface="宋体" panose="02010600030101010101" pitchFamily="2" charset="-122"/>
                <a:cs typeface="宋体" panose="02010600030101010101" pitchFamily="2" charset="-122"/>
              </a:rPr>
              <a:t>）能够有效的利用浏览器上的资源进行流畅运行</a:t>
            </a: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a:t>
            </a:r>
            <a:r>
              <a:rPr lang="en-US" altLang="zh-CN" sz="1600" b="0" dirty="0">
                <a:latin typeface="宋体" panose="02010600030101010101" pitchFamily="2" charset="-122"/>
                <a:ea typeface="宋体" panose="02010600030101010101" pitchFamily="2" charset="-122"/>
                <a:cs typeface="宋体" panose="02010600030101010101" pitchFamily="2" charset="-122"/>
              </a:rPr>
              <a:t>4</a:t>
            </a:r>
            <a:r>
              <a:rPr lang="zh-CN" altLang="en-US" sz="1600" b="0" dirty="0">
                <a:latin typeface="宋体" panose="02010600030101010101" pitchFamily="2" charset="-122"/>
                <a:ea typeface="宋体" panose="02010600030101010101" pitchFamily="2" charset="-122"/>
                <a:cs typeface="宋体" panose="02010600030101010101" pitchFamily="2" charset="-122"/>
              </a:rPr>
              <a:t>）系统能够通过浏览器清晰地向用户展现内容</a:t>
            </a:r>
            <a:endParaRPr lang="zh-CN" altLang="en-US" sz="1600" b="0" dirty="0">
              <a:latin typeface="Calibri" panose="020F0502020204030204" pitchFamily="34" charset="0"/>
              <a:ea typeface="Calibri" panose="020F0502020204030204" pitchFamily="34" charset="0"/>
              <a:cs typeface="Calibri" panose="020F0502020204030204" pitchFamily="34" charset="0"/>
            </a:endParaRP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endParaRPr lang="zh-CN" altLang="en-US" sz="160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建议系统的主要开发目标：</a:t>
            </a:r>
          </a:p>
          <a:p>
            <a:pPr marL="762000" indent="-762000"/>
            <a:r>
              <a:rPr lang="en-US" altLang="zh-CN" sz="1600" b="0" dirty="0" smtClean="0">
                <a:latin typeface="宋体" panose="02010600030101010101" pitchFamily="2" charset="-122"/>
                <a:ea typeface="宋体" panose="02010600030101010101" pitchFamily="2" charset="-122"/>
                <a:cs typeface="宋体" panose="02010600030101010101" pitchFamily="2" charset="-122"/>
              </a:rPr>
              <a:t>  a</a:t>
            </a:r>
            <a:r>
              <a:rPr lang="en-US" altLang="zh-CN" sz="1600" b="0" dirty="0">
                <a:latin typeface="宋体" panose="02010600030101010101" pitchFamily="2" charset="-122"/>
                <a:ea typeface="宋体" panose="02010600030101010101" pitchFamily="2" charset="-122"/>
                <a:cs typeface="宋体" panose="02010600030101010101" pitchFamily="2" charset="-122"/>
              </a:rPr>
              <a:t>. </a:t>
            </a:r>
            <a:r>
              <a:rPr lang="zh-CN" altLang="en-US" sz="1600" b="0" dirty="0">
                <a:latin typeface="宋体" panose="02010600030101010101" pitchFamily="2" charset="-122"/>
                <a:ea typeface="宋体" panose="02010600030101010101" pitchFamily="2" charset="-122"/>
                <a:cs typeface="宋体" panose="02010600030101010101" pitchFamily="2" charset="-122"/>
              </a:rPr>
              <a:t>人力与设备费用的减少</a:t>
            </a:r>
          </a:p>
          <a:p>
            <a:pPr marL="762000" indent="-762000"/>
            <a:r>
              <a:rPr lang="en-US" altLang="zh-CN" sz="1600" b="0" dirty="0" smtClean="0">
                <a:latin typeface="宋体" panose="02010600030101010101" pitchFamily="2" charset="-122"/>
                <a:ea typeface="宋体" panose="02010600030101010101" pitchFamily="2" charset="-122"/>
                <a:cs typeface="宋体" panose="02010600030101010101" pitchFamily="2" charset="-122"/>
              </a:rPr>
              <a:t>  b</a:t>
            </a:r>
            <a:r>
              <a:rPr lang="en-US" altLang="zh-CN" sz="1600" b="0" dirty="0">
                <a:latin typeface="宋体" panose="02010600030101010101" pitchFamily="2" charset="-122"/>
                <a:ea typeface="宋体" panose="02010600030101010101" pitchFamily="2" charset="-122"/>
                <a:cs typeface="宋体" panose="02010600030101010101" pitchFamily="2" charset="-122"/>
              </a:rPr>
              <a:t>. </a:t>
            </a:r>
            <a:r>
              <a:rPr lang="zh-CN" altLang="en-US" sz="1600" b="0" dirty="0">
                <a:latin typeface="宋体" panose="02010600030101010101" pitchFamily="2" charset="-122"/>
                <a:ea typeface="宋体" panose="02010600030101010101" pitchFamily="2" charset="-122"/>
                <a:cs typeface="宋体" panose="02010600030101010101" pitchFamily="2" charset="-122"/>
              </a:rPr>
              <a:t>处理速度的提高</a:t>
            </a:r>
          </a:p>
          <a:p>
            <a:pPr marL="762000" indent="-762000"/>
            <a:r>
              <a:rPr lang="en-US" altLang="zh-CN" sz="1600" b="0" dirty="0" smtClean="0">
                <a:latin typeface="宋体" panose="02010600030101010101" pitchFamily="2" charset="-122"/>
                <a:ea typeface="宋体" panose="02010600030101010101" pitchFamily="2" charset="-122"/>
                <a:cs typeface="宋体" panose="02010600030101010101" pitchFamily="2" charset="-122"/>
              </a:rPr>
              <a:t>  c</a:t>
            </a:r>
            <a:r>
              <a:rPr lang="en-US" altLang="zh-CN" sz="1600" b="0" dirty="0">
                <a:latin typeface="宋体" panose="02010600030101010101" pitchFamily="2" charset="-122"/>
                <a:ea typeface="宋体" panose="02010600030101010101" pitchFamily="2" charset="-122"/>
                <a:cs typeface="宋体" panose="02010600030101010101" pitchFamily="2" charset="-122"/>
              </a:rPr>
              <a:t>. </a:t>
            </a:r>
            <a:r>
              <a:rPr lang="zh-CN" altLang="en-US" sz="1600" b="0" dirty="0">
                <a:latin typeface="宋体" panose="02010600030101010101" pitchFamily="2" charset="-122"/>
                <a:ea typeface="宋体" panose="02010600030101010101" pitchFamily="2" charset="-122"/>
                <a:cs typeface="宋体" panose="02010600030101010101" pitchFamily="2" charset="-122"/>
              </a:rPr>
              <a:t>用户交互界面的美化</a:t>
            </a:r>
          </a:p>
          <a:p>
            <a:pPr marL="762000" indent="-762000"/>
            <a:r>
              <a:rPr lang="en-US" altLang="zh-CN" sz="1600" b="0" dirty="0" smtClean="0">
                <a:latin typeface="宋体" panose="02010600030101010101" pitchFamily="2" charset="-122"/>
                <a:ea typeface="宋体" panose="02010600030101010101" pitchFamily="2" charset="-122"/>
                <a:cs typeface="宋体" panose="02010600030101010101" pitchFamily="2" charset="-122"/>
              </a:rPr>
              <a:t>  d</a:t>
            </a:r>
            <a:r>
              <a:rPr lang="en-US" altLang="zh-CN" sz="1600" b="0" dirty="0">
                <a:latin typeface="宋体" panose="02010600030101010101" pitchFamily="2" charset="-122"/>
                <a:ea typeface="宋体" panose="02010600030101010101" pitchFamily="2" charset="-122"/>
                <a:cs typeface="宋体" panose="02010600030101010101" pitchFamily="2" charset="-122"/>
              </a:rPr>
              <a:t>. </a:t>
            </a:r>
            <a:r>
              <a:rPr lang="zh-CN" altLang="en-US" sz="1600" b="0" dirty="0">
                <a:latin typeface="宋体" panose="02010600030101010101" pitchFamily="2" charset="-122"/>
                <a:ea typeface="宋体" panose="02010600030101010101" pitchFamily="2" charset="-122"/>
                <a:cs typeface="宋体" panose="02010600030101010101" pitchFamily="2" charset="-122"/>
              </a:rPr>
              <a:t>人员工作效率的提高</a:t>
            </a:r>
            <a:endParaRPr lang="zh-CN" altLang="en-US" sz="105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050" b="0" dirty="0">
                <a:latin typeface="宋体" panose="02010600030101010101" pitchFamily="2" charset="-122"/>
                <a:ea typeface="宋体" panose="02010600030101010101" pitchFamily="2" charset="-122"/>
                <a:cs typeface="宋体" panose="02010600030101010101" pitchFamily="2" charset="-122"/>
              </a:rPr>
              <a:t> </a:t>
            </a:r>
            <a:endParaRPr lang="zh-CN"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1738605"/>
            <a:ext cx="6014928" cy="4233433"/>
          </a:xfrm>
          <a:prstGeom prst="rect">
            <a:avLst/>
          </a:prstGeom>
        </p:spPr>
      </p:pic>
      <p:pic>
        <p:nvPicPr>
          <p:cNvPr id="5" name="图片 4"/>
          <p:cNvPicPr>
            <a:picLocks noChangeAspect="1"/>
          </p:cNvPicPr>
          <p:nvPr/>
        </p:nvPicPr>
        <p:blipFill>
          <a:blip r:embed="rId3"/>
          <a:stretch>
            <a:fillRect/>
          </a:stretch>
        </p:blipFill>
        <p:spPr>
          <a:xfrm>
            <a:off x="263514" y="1738605"/>
            <a:ext cx="6033048" cy="3503153"/>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35735" y="2145030"/>
            <a:ext cx="9541510" cy="4030980"/>
          </a:xfrm>
          <a:prstGeom prst="rect">
            <a:avLst/>
          </a:prstGeom>
          <a:noFill/>
          <a:ln w="9525">
            <a:noFill/>
          </a:ln>
        </p:spPr>
        <p:txBody>
          <a:bodyPr wrap="square">
            <a:spAutoFit/>
          </a:bodyPr>
          <a:lstStyle/>
          <a:p>
            <a:pPr marL="568325" indent="-568325"/>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本学期是我第一次上杨枨老师和侯宏伦老师的课，这也是我第一次尝试花费一个学期的时间去做   一个项目。不得不说的是，软件需求与软件项目管理这两门课给与了我深刻的印象，在这一学期的学习和实践过程中，我可以说是受益匪浅，了解了软件需求管理和软件项目管理的过程，知道了每一个软件做出来都是很不容易，是经过了严谨的流程的。而随着我正在编写的这份总结，这学期的课程也即将落下了帷幕。我有幸担任了</a:t>
            </a:r>
            <a:r>
              <a:rPr lang="en-US" altLang="zh-CN" sz="1600" b="0">
                <a:latin typeface="宋体" panose="02010600030101010101" pitchFamily="2" charset="-122"/>
                <a:ea typeface="宋体" panose="02010600030101010101" pitchFamily="2" charset="-122"/>
                <a:cs typeface="宋体" panose="02010600030101010101" pitchFamily="2" charset="-122"/>
              </a:rPr>
              <a:t>G</a:t>
            </a:r>
            <a:r>
              <a:rPr lang="en-US" altLang="zh-CN" sz="1600" b="0">
                <a:latin typeface="Calibri" panose="020F0502020204030204" pitchFamily="34" charset="0"/>
                <a:ea typeface="Calibri" panose="020F0502020204030204" pitchFamily="34" charset="0"/>
                <a:cs typeface="Calibri" panose="020F0502020204030204" pitchFamily="34" charset="0"/>
              </a:rPr>
              <a:t>16</a:t>
            </a:r>
            <a:r>
              <a:rPr lang="zh-CN" altLang="en-US" sz="1600" b="0">
                <a:latin typeface="宋体" panose="02010600030101010101" pitchFamily="2" charset="-122"/>
                <a:ea typeface="宋体" panose="02010600030101010101" pitchFamily="2" charset="-122"/>
                <a:cs typeface="宋体" panose="02010600030101010101" pitchFamily="2" charset="-122"/>
              </a:rPr>
              <a:t>小组的组长，但是凭心而论，我这个组长做的并不称职。因为是第一次上杨老师的课，所以刚开始的时候并不能跟上杨老师的节奏和习惯。对于项目的阶段性过程也是很懵懂，这就导致了我们小组的作业工期经常延期，经常拖到最后才堪堪完成任务。作为一个组长，我对于项目并没有一个很宏大的观念，在阶段性任务上并不明确，也通常不知道下一步要做什么，要准备什么，所以大部分时间里，我都是很迷茫的，茫然的跟着作业的进度走，机械的提交每周的作业。所幸的是其他人明显比我优秀的多，通过询问他人的方式，我总算不至于什么也不知道。很感谢这学期其他同学对于我课程上的解答，也很感谢我的组员对我这个一问三不知的组长的包容。通过本学期的项目课程，对于我最大的收获就是知晓了沟通的重要性，一方面是于他人的沟通，另一方面是小组内的沟通，及时有效的沟通能够明确我们的项目目标以及任务，减少我们过多的做无用工作，浪费时间，有效率、有质量的完成老师布置的任务。综合本学期我的表现以及组员的努力，反思了自己很多没有做好的地方，我对于自己本学期的绩效做出了</a:t>
            </a:r>
            <a:r>
              <a:rPr lang="en-US" altLang="zh-CN" sz="1600" b="0">
                <a:latin typeface="宋体" panose="02010600030101010101" pitchFamily="2" charset="-122"/>
                <a:ea typeface="宋体" panose="02010600030101010101" pitchFamily="2" charset="-122"/>
                <a:cs typeface="宋体" panose="02010600030101010101" pitchFamily="2" charset="-122"/>
              </a:rPr>
              <a:t>9</a:t>
            </a:r>
            <a:r>
              <a:rPr lang="en-US" altLang="zh-CN" sz="1600" b="0">
                <a:latin typeface="Calibri" panose="020F0502020204030204" pitchFamily="34" charset="0"/>
                <a:ea typeface="Calibri" panose="020F0502020204030204" pitchFamily="34" charset="0"/>
                <a:cs typeface="Calibri" panose="020F0502020204030204" pitchFamily="34" charset="0"/>
              </a:rPr>
              <a:t>0</a:t>
            </a:r>
            <a:r>
              <a:rPr lang="zh-CN" altLang="en-US" sz="1600" b="0">
                <a:latin typeface="宋体" panose="02010600030101010101" pitchFamily="2" charset="-122"/>
                <a:ea typeface="宋体" panose="02010600030101010101" pitchFamily="2" charset="-122"/>
                <a:cs typeface="宋体" panose="02010600030101010101" pitchFamily="2" charset="-122"/>
              </a:rPr>
              <a:t>分评价。</a:t>
            </a:r>
            <a:endParaRPr lang="zh-CN" altLang="en-US" sz="1600"/>
          </a:p>
        </p:txBody>
      </p:sp>
      <p:sp>
        <p:nvSpPr>
          <p:cNvPr id="2" name="文本框 1"/>
          <p:cNvSpPr txBox="1"/>
          <p:nvPr/>
        </p:nvSpPr>
        <p:spPr>
          <a:xfrm>
            <a:off x="2062480" y="1542415"/>
            <a:ext cx="1791335" cy="368300"/>
          </a:xfrm>
          <a:prstGeom prst="rect">
            <a:avLst/>
          </a:prstGeom>
          <a:noFill/>
        </p:spPr>
        <p:txBody>
          <a:bodyPr wrap="square" rtlCol="0">
            <a:spAutoFit/>
          </a:bodyPr>
          <a:lstStyle/>
          <a:p>
            <a:r>
              <a:rPr lang="zh-CN" altLang="en-US"/>
              <a:t>陈依伦：</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831975" y="2409190"/>
            <a:ext cx="7928610" cy="304609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第二次上杨枨老师的课，相比其他的课，这节课的课堂气氛要显得严肃得多，这给我们的无形的压力，让我们自己自觉认真听讲。这个学期的小组合作感觉还是挺好的，我们出现了项目延期的情况，整个项目延期了两周，到最后导致熬夜通宵赶进度。团队协作是一件困难又有趣的事情，就算是写文档也可以学到很多东西，感觉这个学期收益颇多，希望下个学期再接再厉。我们是一个整体而不是分开的</a:t>
            </a:r>
            <a:r>
              <a:rPr lang="en-US" altLang="zh-CN" sz="1600" b="0">
                <a:latin typeface="宋体" panose="02010600030101010101" pitchFamily="2" charset="-122"/>
                <a:ea typeface="宋体" panose="02010600030101010101" pitchFamily="2" charset="-122"/>
                <a:cs typeface="宋体" panose="02010600030101010101" pitchFamily="2" charset="-122"/>
              </a:rPr>
              <a:t>5</a:t>
            </a:r>
            <a:r>
              <a:rPr lang="zh-CN" altLang="en-US" sz="16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我给自己的最终评价是</a:t>
            </a:r>
            <a:r>
              <a:rPr lang="en-US" altLang="zh-CN" sz="1600" b="0">
                <a:latin typeface="Calibri" panose="020F0502020204030204" pitchFamily="34" charset="0"/>
                <a:ea typeface="Calibri" panose="020F0502020204030204" pitchFamily="34" charset="0"/>
                <a:cs typeface="Calibri" panose="020F0502020204030204" pitchFamily="34" charset="0"/>
              </a:rPr>
              <a:t>91</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477770" y="1796415"/>
            <a:ext cx="1348740" cy="368300"/>
          </a:xfrm>
          <a:prstGeom prst="rect">
            <a:avLst/>
          </a:prstGeom>
          <a:noFill/>
        </p:spPr>
        <p:txBody>
          <a:bodyPr wrap="square" rtlCol="0">
            <a:spAutoFit/>
          </a:bodyPr>
          <a:lstStyle/>
          <a:p>
            <a:r>
              <a:rPr lang="zh-CN" altLang="en-US"/>
              <a:t>徐毓茜：</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94155" y="1710690"/>
            <a:ext cx="9734550" cy="476948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经过了艰难的一个学期，软件需求分析与设计这门课也渐渐进入尾声。首先，我想说明一下我为什么会用艰难这个词。这学期课排的比较满，其中还有很多门有期末大作业的硬核课程，这之中还有一门最最硬核的课程，那就是软件需求分析与设计这门课。</a:t>
            </a: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是杨枨老师开设，主旨是让学生能过切身体验实践一下软件开发过程中的需求分析阶段。这门课可以说是极好的，是一门理论和实践结合起来的课程。杨枨老师也认真仔细地讲解软件需求分析的过程，热心回答学生的疑惑，必要时也会承担起一个负责的领路人角色，对学生的学习进行严格把关。</a:t>
            </a: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程要求五个人一组进行分组。我们的分组可以说是为了方便，省去选人的麻烦，直接把同寝室的和上学期同组的老队友拉到一起拼成咸鱼五人组，组长也是推来推去，随便推给同寝室的人当。当然，这个随便的分组让我们吃尽了苦头。一开始，组里面没有明确的分工，也没有人站出来指挥组员干活，组里面的执行力真的是非常的低。所以，我们的项目进度经常比其他组落后，阶段评审的分数也只是中游水平。但是，随着最终评审的临近，以及杨枨老师下了狠招</a:t>
            </a:r>
            <a:r>
              <a:rPr lang="en-US" altLang="zh-CN" sz="1600" b="0">
                <a:latin typeface="宋体" panose="02010600030101010101" pitchFamily="2" charset="-122"/>
                <a:ea typeface="宋体" panose="02010600030101010101" pitchFamily="2" charset="-122"/>
                <a:cs typeface="宋体" panose="02010600030101010101" pitchFamily="2" charset="-122"/>
              </a:rPr>
              <a:t>——</a:t>
            </a:r>
            <a:r>
              <a:rPr lang="zh-CN" altLang="en-US" sz="1600" b="0">
                <a:latin typeface="宋体" panose="02010600030101010101" pitchFamily="2" charset="-122"/>
                <a:ea typeface="宋体" panose="02010600030101010101" pitchFamily="2" charset="-122"/>
                <a:cs typeface="宋体" panose="02010600030101010101" pitchFamily="2" charset="-122"/>
              </a:rPr>
              <a:t>扣分达</a:t>
            </a:r>
            <a:r>
              <a:rPr lang="en-US" altLang="zh-CN" sz="1600" b="0">
                <a:latin typeface="Calibri" panose="020F0502020204030204" pitchFamily="34" charset="0"/>
                <a:ea typeface="Calibri" panose="020F0502020204030204" pitchFamily="34" charset="0"/>
                <a:cs typeface="Calibri" panose="020F0502020204030204" pitchFamily="34" charset="0"/>
              </a:rPr>
              <a:t>10</a:t>
            </a:r>
            <a:r>
              <a:rPr lang="zh-CN" altLang="en-US" sz="1600" b="0">
                <a:latin typeface="宋体" panose="02010600030101010101" pitchFamily="2" charset="-122"/>
                <a:ea typeface="宋体" panose="02010600030101010101" pitchFamily="2" charset="-122"/>
                <a:cs typeface="宋体" panose="02010600030101010101" pitchFamily="2" charset="-122"/>
              </a:rPr>
              <a:t>分的人直接挂科。我们小组也有了危机意识，开始关系项目的进度，也有人站出来进行分工，指挥工作，小组成员也很配合，埋头苦干，时间不够，晚上</a:t>
            </a:r>
            <a:r>
              <a:rPr lang="en-US" altLang="zh-CN" sz="1600" b="0">
                <a:latin typeface="Calibri" panose="020F0502020204030204" pitchFamily="34" charset="0"/>
                <a:ea typeface="Calibri" panose="020F0502020204030204" pitchFamily="34" charset="0"/>
                <a:cs typeface="Calibri" panose="020F0502020204030204" pitchFamily="34" charset="0"/>
              </a:rPr>
              <a:t>5</a:t>
            </a:r>
            <a:r>
              <a:rPr lang="zh-CN" altLang="en-US" sz="1600" b="0">
                <a:latin typeface="宋体" panose="02010600030101010101" pitchFamily="2" charset="-122"/>
                <a:ea typeface="宋体" panose="02010600030101010101" pitchFamily="2" charset="-122"/>
                <a:cs typeface="宋体" panose="02010600030101010101" pitchFamily="2" charset="-122"/>
              </a:rPr>
              <a:t>个人就一起在租房里面通宵写文档赶进度。确实，组内积极性上来了，工作效率也上来了，进度也赶了上来。</a:t>
            </a: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人总是要为自己犯下的过错付出代价，换句话说就是出来混的总是要还的。学期开始的时候我没有意识到这学期的任务有多重，还在那浑水摸鱼，等学期末的时候就在那不当人，没日没夜的赶大作业和软件需求分析的进度，一天就睡三四小时。总算，快要熬到头了，我为我的浑水摸鱼付出了代价，也会以此为戒。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89</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108835" y="1280795"/>
            <a:ext cx="1322705" cy="368300"/>
          </a:xfrm>
          <a:prstGeom prst="rect">
            <a:avLst/>
          </a:prstGeom>
          <a:noFill/>
        </p:spPr>
        <p:txBody>
          <a:bodyPr wrap="square" rtlCol="0">
            <a:spAutoFit/>
          </a:bodyPr>
          <a:lstStyle/>
          <a:p>
            <a:r>
              <a:rPr lang="zh-CN" altLang="en-US"/>
              <a:t>马益亮：</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279525" y="2329180"/>
            <a:ext cx="9430385" cy="3538220"/>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在经过这个学期的软件需求和项目管理的融合学习后，觉得自己的收获很大，让我真正的认识到了很多的新的东西，新的知识，软件工程不只是打代码那么简单，编码只是其中的一个部分很大的一部分是需要管理设计各方面的结合综合在一起才是一门软件工程，回想起上学期杨老师的软件工程基础到这学期的软件需求分析差别不是一点，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并且对这个项目的内容，功能，开发过程都了然于胸，在项目进行期间能很明显的感受到一个的工作脱轨会导致整个小组的工作停滞，有时候我还是对于这个项目的工作进行不是非常的明确，但我有一群融洽相处的队友一起陪我共渡难关。还有就是本节课的主题是需求也就是软件需求，我学习的过程中发现需求获取阶段是十分重要的，首先要明确客户的需求才能更好的去设计，去考虑这样的需求需要哪些条件，考虑他的可行性等等，将这个项目进行有效的分析，最后一步步把功能完善，最终交出最后的项目成果，最后感谢我们小组各个成员的亲和包容和努力付出，综合我在项目中的工作和一些失误，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85</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1878330" y="1759585"/>
            <a:ext cx="1697355" cy="368300"/>
          </a:xfrm>
          <a:prstGeom prst="rect">
            <a:avLst/>
          </a:prstGeom>
          <a:noFill/>
        </p:spPr>
        <p:txBody>
          <a:bodyPr wrap="square" rtlCol="0">
            <a:spAutoFit/>
          </a:bodyPr>
          <a:lstStyle/>
          <a:p>
            <a:r>
              <a:rPr lang="zh-CN" altLang="en-US"/>
              <a:t>吕煜杰：</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524510" y="1908810"/>
            <a:ext cx="10553700" cy="4615815"/>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en-US" altLang="zh-CN" sz="1400" b="0">
                <a:latin typeface="宋体" panose="02010600030101010101" pitchFamily="2" charset="-122"/>
                <a:ea typeface="宋体" panose="02010600030101010101" pitchFamily="2" charset="-122"/>
                <a:cs typeface="宋体" panose="02010600030101010101" pitchFamily="2" charset="-122"/>
              </a:rPr>
              <a:t>    </a:t>
            </a:r>
            <a:r>
              <a:rPr lang="zh-CN" altLang="en-US" sz="1400" b="0">
                <a:latin typeface="宋体" panose="02010600030101010101" pitchFamily="2" charset="-122"/>
                <a:ea typeface="宋体" panose="02010600030101010101" pitchFamily="2" charset="-122"/>
                <a:cs typeface="宋体" panose="02010600030101010101" pitchFamily="2" charset="-122"/>
              </a:rPr>
              <a:t>这个学期的软件需求课个人认为是一个比较艰难的课程。它的工作量在前期并没有体现，但是后期的工作量会暴增，而且也是小组合作完成，需要考验每个小组能否一起完成任务的能力，不能有一个人是闲置的。</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由于选课问题，之前的重修课导致无法上周三的课，把课调到了周五下午，是一个人很少，几乎每节课都会被提问的一个情况，然而也是个人原因，我上课一般都在做自己的作业，并没有太大的注意力在翻转的课上，就被提问很多都答不出来，被扣了一些分。</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其次，由于上学期的教训，我个人一直很想早些把项目完成，就是把进度提早，不至于最后几天又要通宵赶还不一定来得及，所以会与小组成员会有一些小争执。但是由于本次课程我又不是组长的缘故，有的时候又想着算了不想管的心态，所以项目前期一直是布置什么任务就做什么，有一次两周没什么大的任务我也没有提出什么意见，随它过去了。但是到后面的时候还是觉得不行，而且平时分扣得也比较多了，就态度比较强势，开始和另一个组员一起督促他们补进度赶进度，甚至我说的话会比较重，也是一个不太礼貌的事情吧，也是庆幸其他组员脾气比较好吧，没有出现什么小组里吵架的情况。</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但是在后来大家的共同努力下，我们没有落下太大的任务，除了有的图可能因为没有找老师请教，没有学透就画的缘故，有一些错误，但是在最后我们一定会将它改正。我们也在完成了其他大作业的后面的时间全部都交给了这门课的项目，希望在最终评审的那天有一个好的结果。</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在这学期的学习中，我意识到了团队的整体意识和沟通十分重要，小组成员之间需要知道其他人的工作进度和完成情况，我们是一个整体而不是分开的</a:t>
            </a:r>
            <a:r>
              <a:rPr lang="en-US" altLang="zh-CN" sz="1400" b="0">
                <a:latin typeface="宋体" panose="02010600030101010101" pitchFamily="2" charset="-122"/>
                <a:ea typeface="宋体" panose="02010600030101010101" pitchFamily="2" charset="-122"/>
                <a:cs typeface="宋体" panose="02010600030101010101" pitchFamily="2" charset="-122"/>
              </a:rPr>
              <a:t>5</a:t>
            </a:r>
            <a:r>
              <a:rPr lang="zh-CN" altLang="en-US" sz="14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后期的工作每个组员都很努力，尤其是吕煜杰同学，他由于之前的一些不认真，被老师说了之后，每次都很努力地完成自己的任务，更是在其他组员无法完成自己任务的情况下，作为我们小组的万能组员，都是他在帮着别的人完成任务。所以我希望老师能看到他的努力，谅解他之前的一些小错误，最后也给他一个好的结果。</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最后，我对自己本学期的绩效评价是</a:t>
            </a:r>
            <a:r>
              <a:rPr lang="en-US" altLang="zh-CN" sz="1400" b="0">
                <a:latin typeface="宋体" panose="02010600030101010101" pitchFamily="2" charset="-122"/>
                <a:ea typeface="宋体" panose="02010600030101010101" pitchFamily="2" charset="-122"/>
                <a:cs typeface="宋体" panose="02010600030101010101" pitchFamily="2" charset="-122"/>
              </a:rPr>
              <a:t>94</a:t>
            </a:r>
            <a:r>
              <a:rPr lang="zh-CN" altLang="en-US" sz="1400" b="0">
                <a:latin typeface="宋体" panose="02010600030101010101" pitchFamily="2" charset="-122"/>
                <a:ea typeface="宋体" panose="02010600030101010101" pitchFamily="2" charset="-122"/>
                <a:cs typeface="宋体" panose="02010600030101010101" pitchFamily="2" charset="-122"/>
              </a:rPr>
              <a:t>分，感谢我的组员，也十分谢谢杨枨老师和侯宏仑老师，比心</a:t>
            </a:r>
            <a:r>
              <a:rPr lang="en-US" altLang="zh-CN" sz="1400" b="0">
                <a:latin typeface="Calibri" panose="020F0502020204030204" pitchFamily="34" charset="0"/>
                <a:ea typeface="Calibri" panose="020F0502020204030204" pitchFamily="34" charset="0"/>
                <a:cs typeface="Calibri" panose="020F0502020204030204" pitchFamily="34" charset="0"/>
              </a:rPr>
              <a:t>~</a:t>
            </a:r>
            <a:endParaRPr lang="zh-CN" altLang="en-US" sz="1400"/>
          </a:p>
        </p:txBody>
      </p:sp>
      <p:sp>
        <p:nvSpPr>
          <p:cNvPr id="2" name="文本框 1"/>
          <p:cNvSpPr txBox="1"/>
          <p:nvPr/>
        </p:nvSpPr>
        <p:spPr>
          <a:xfrm>
            <a:off x="1233170" y="1540510"/>
            <a:ext cx="1495425" cy="368300"/>
          </a:xfrm>
          <a:prstGeom prst="rect">
            <a:avLst/>
          </a:prstGeom>
          <a:noFill/>
        </p:spPr>
        <p:txBody>
          <a:bodyPr wrap="square" rtlCol="0">
            <a:spAutoFit/>
          </a:bodyPr>
          <a:lstStyle/>
          <a:p>
            <a:r>
              <a:rPr lang="zh-CN" altLang="en-US"/>
              <a:t>陈佳敏：</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94510" y="2004060"/>
            <a:ext cx="3928110" cy="3138170"/>
          </a:xfrm>
          <a:prstGeom prst="rect">
            <a:avLst/>
          </a:prstGeom>
        </p:spPr>
        <p:txBody>
          <a:bodyPr wrap="square">
            <a:spAutoFit/>
          </a:bodyPr>
          <a:lstStyle/>
          <a:p>
            <a:r>
              <a:rPr lang="zh-CN" altLang="en-US" dirty="0" smtClean="0"/>
              <a:t>常规：</a:t>
            </a:r>
          </a:p>
          <a:p>
            <a:endParaRPr lang="zh-CN" altLang="en-US" dirty="0" smtClean="0"/>
          </a:p>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
        <p:nvSpPr>
          <p:cNvPr id="3" name="文本框 2"/>
          <p:cNvSpPr txBox="1"/>
          <p:nvPr/>
        </p:nvSpPr>
        <p:spPr>
          <a:xfrm>
            <a:off x="6200775" y="2004060"/>
            <a:ext cx="5125720" cy="4799965"/>
          </a:xfrm>
          <a:prstGeom prst="rect">
            <a:avLst/>
          </a:prstGeom>
          <a:noFill/>
        </p:spPr>
        <p:txBody>
          <a:bodyPr wrap="square" rtlCol="0">
            <a:spAutoFit/>
          </a:bodyPr>
          <a:lstStyle/>
          <a:p>
            <a:r>
              <a:rPr lang="zh-CN" altLang="en-US"/>
              <a:t>考虑：</a:t>
            </a:r>
          </a:p>
          <a:p>
            <a:endParaRPr lang="zh-CN" altLang="en-US"/>
          </a:p>
          <a:p>
            <a:endParaRPr lang="zh-CN" altLang="en-US"/>
          </a:p>
          <a:p>
            <a:r>
              <a:rPr lang="en-US" altLang="zh-CN"/>
              <a:t>1</a:t>
            </a:r>
            <a:r>
              <a:rPr lang="zh-CN" altLang="en-US"/>
              <a:t>、</a:t>
            </a:r>
            <a:r>
              <a:rPr lang="en-US" altLang="zh-CN"/>
              <a:t>PC</a:t>
            </a:r>
            <a:r>
              <a:rPr lang="zh-CN" altLang="en-US"/>
              <a:t>端已有产品是否适合移植到移动端</a:t>
            </a:r>
          </a:p>
          <a:p>
            <a:endParaRPr lang="zh-CN" altLang="en-US"/>
          </a:p>
          <a:p>
            <a:r>
              <a:rPr lang="en-US" altLang="zh-CN"/>
              <a:t>2</a:t>
            </a:r>
            <a:r>
              <a:rPr lang="zh-CN" altLang="en-US"/>
              <a:t>、移动端的新的需求点</a:t>
            </a:r>
          </a:p>
          <a:p>
            <a:endParaRPr lang="zh-CN" altLang="en-US"/>
          </a:p>
          <a:p>
            <a:r>
              <a:rPr lang="en-US" altLang="zh-CN"/>
              <a:t>3</a:t>
            </a:r>
            <a:r>
              <a:rPr lang="zh-CN" altLang="en-US"/>
              <a:t>、移动端不可行需求点</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4207</Words>
  <Application>Microsoft Office PowerPoint</Application>
  <PresentationFormat>宽屏</PresentationFormat>
  <Paragraphs>546</Paragraphs>
  <Slides>102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102</vt:i4>
      </vt:variant>
    </vt:vector>
  </HeadingPairs>
  <TitlesOfParts>
    <vt:vector size="114" baseType="lpstr">
      <vt:lpstr>微软雅黑</vt:lpstr>
      <vt:lpstr>Calibri</vt:lpstr>
      <vt:lpstr>幼圆</vt:lpstr>
      <vt:lpstr>Arial</vt:lpstr>
      <vt:lpstr>造字工房悦黑体验版纤细体</vt:lpstr>
      <vt:lpstr>等线</vt:lpstr>
      <vt:lpstr>Times New Roman</vt:lpstr>
      <vt:lpstr>Impact</vt:lpstr>
      <vt:lpstr>Gulim</vt:lpstr>
      <vt:lpstr>宋体</vt:lpstr>
      <vt:lpstr>Gungsuh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209</cp:revision>
  <dcterms:created xsi:type="dcterms:W3CDTF">2014-01-18T01:07:00Z</dcterms:created>
  <dcterms:modified xsi:type="dcterms:W3CDTF">2019-01-16T11:56:01Z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